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96" r:id="rId2"/>
    <p:sldId id="259" r:id="rId3"/>
    <p:sldId id="283" r:id="rId4"/>
    <p:sldId id="257" r:id="rId5"/>
    <p:sldId id="278" r:id="rId6"/>
    <p:sldId id="295" r:id="rId7"/>
    <p:sldId id="300" r:id="rId8"/>
    <p:sldId id="277" r:id="rId9"/>
    <p:sldId id="280" r:id="rId10"/>
    <p:sldId id="263" r:id="rId11"/>
    <p:sldId id="260" r:id="rId12"/>
    <p:sldId id="261" r:id="rId13"/>
    <p:sldId id="281" r:id="rId14"/>
    <p:sldId id="275" r:id="rId15"/>
    <p:sldId id="279" r:id="rId16"/>
    <p:sldId id="276" r:id="rId17"/>
    <p:sldId id="282" r:id="rId18"/>
    <p:sldId id="270" r:id="rId19"/>
    <p:sldId id="268" r:id="rId20"/>
    <p:sldId id="294" r:id="rId21"/>
    <p:sldId id="297" r:id="rId22"/>
    <p:sldId id="298" r:id="rId23"/>
    <p:sldId id="299" r:id="rId24"/>
    <p:sldId id="266" r:id="rId25"/>
    <p:sldId id="287" r:id="rId26"/>
    <p:sldId id="288" r:id="rId27"/>
    <p:sldId id="289" r:id="rId28"/>
    <p:sldId id="290" r:id="rId29"/>
    <p:sldId id="292" r:id="rId30"/>
    <p:sldId id="293" r:id="rId31"/>
    <p:sldId id="273" r:id="rId3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F2D106"/>
    <a:srgbClr val="DFDA00"/>
    <a:srgbClr val="0000CC"/>
    <a:srgbClr val="DA2A7A"/>
    <a:srgbClr val="94DE61"/>
    <a:srgbClr val="EBFA2E"/>
    <a:srgbClr val="85B534"/>
    <a:srgbClr val="93C330"/>
    <a:srgbClr val="97C33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6750" autoAdjust="0"/>
    <p:restoredTop sz="94638" autoAdjust="0"/>
  </p:normalViewPr>
  <p:slideViewPr>
    <p:cSldViewPr snapToGrid="0" showGuides="1">
      <p:cViewPr>
        <p:scale>
          <a:sx n="100" d="100"/>
          <a:sy n="100" d="100"/>
        </p:scale>
        <p:origin x="-984" y="348"/>
      </p:cViewPr>
      <p:guideLst>
        <p:guide orient="horz" pos="2184"/>
        <p:guide pos="2904"/>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94A7B-CC65-43B5-B3E8-04967DD74FE6}"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B8B57A98-27DA-4272-B1F6-94E19D8E8B4F}">
      <dgm:prSet phldrT="[Text]"/>
      <dgm:spPr>
        <a:solidFill>
          <a:schemeClr val="accent2">
            <a:lumMod val="60000"/>
            <a:lumOff val="40000"/>
          </a:schemeClr>
        </a:solidFill>
      </dgm:spPr>
      <dgm:t>
        <a:bodyPr/>
        <a:lstStyle/>
        <a:p>
          <a:r>
            <a:rPr lang="en-US" dirty="0" smtClean="0">
              <a:solidFill>
                <a:schemeClr val="tx1"/>
              </a:solidFill>
            </a:rPr>
            <a:t>Biomass &amp; Chemicals</a:t>
          </a:r>
          <a:endParaRPr lang="en-US" dirty="0">
            <a:solidFill>
              <a:schemeClr val="tx1"/>
            </a:solidFill>
          </a:endParaRPr>
        </a:p>
      </dgm:t>
    </dgm:pt>
    <dgm:pt modelId="{D1BE6A05-F03A-41CF-857B-DCBE6C6E53AD}" type="parTrans" cxnId="{3B367565-11F4-49C4-9040-022262204D13}">
      <dgm:prSet/>
      <dgm:spPr/>
      <dgm:t>
        <a:bodyPr/>
        <a:lstStyle/>
        <a:p>
          <a:endParaRPr lang="en-US"/>
        </a:p>
      </dgm:t>
    </dgm:pt>
    <dgm:pt modelId="{CCD066FC-2B5E-46F4-845F-0C11693D79CD}" type="sibTrans" cxnId="{3B367565-11F4-49C4-9040-022262204D13}">
      <dgm:prSet/>
      <dgm:spPr/>
      <dgm:t>
        <a:bodyPr/>
        <a:lstStyle/>
        <a:p>
          <a:endParaRPr lang="en-US"/>
        </a:p>
      </dgm:t>
    </dgm:pt>
    <dgm:pt modelId="{ED14B69A-0A94-4038-A437-D7166D6622E4}">
      <dgm:prSet phldrT="[Text]" custT="1"/>
      <dgm:spPr/>
      <dgm:t>
        <a:bodyPr anchor="t"/>
        <a:lstStyle/>
        <a:p>
          <a:r>
            <a:rPr lang="en-US" sz="1600" dirty="0" smtClean="0">
              <a:solidFill>
                <a:srgbClr val="FF0000"/>
              </a:solidFill>
            </a:rPr>
            <a:t>Farmers</a:t>
          </a:r>
          <a:endParaRPr lang="en-US" sz="1600" dirty="0">
            <a:solidFill>
              <a:srgbClr val="FF0000"/>
            </a:solidFill>
          </a:endParaRPr>
        </a:p>
      </dgm:t>
    </dgm:pt>
    <dgm:pt modelId="{28A1084B-9A2C-4BF0-9414-CA377892C41B}" type="parTrans" cxnId="{5B380EB9-D784-44AC-946D-D80118E3CD9B}">
      <dgm:prSet/>
      <dgm:spPr/>
      <dgm:t>
        <a:bodyPr/>
        <a:lstStyle/>
        <a:p>
          <a:endParaRPr lang="en-US"/>
        </a:p>
      </dgm:t>
    </dgm:pt>
    <dgm:pt modelId="{FECF04A4-50B5-4424-BA1C-FD2889642F3F}" type="sibTrans" cxnId="{5B380EB9-D784-44AC-946D-D80118E3CD9B}">
      <dgm:prSet/>
      <dgm:spPr/>
      <dgm:t>
        <a:bodyPr/>
        <a:lstStyle/>
        <a:p>
          <a:endParaRPr lang="en-US"/>
        </a:p>
      </dgm:t>
    </dgm:pt>
    <dgm:pt modelId="{E685443D-5104-4714-984D-07B0301BD484}">
      <dgm:prSet phldrT="[Text]"/>
      <dgm:spPr>
        <a:solidFill>
          <a:schemeClr val="accent2">
            <a:lumMod val="60000"/>
            <a:lumOff val="40000"/>
          </a:schemeClr>
        </a:solidFill>
      </dgm:spPr>
      <dgm:t>
        <a:bodyPr/>
        <a:lstStyle/>
        <a:p>
          <a:r>
            <a:rPr lang="en-US" dirty="0" smtClean="0">
              <a:solidFill>
                <a:schemeClr val="tx1"/>
              </a:solidFill>
            </a:rPr>
            <a:t>Extraction Process</a:t>
          </a:r>
          <a:endParaRPr lang="en-US" dirty="0">
            <a:solidFill>
              <a:schemeClr val="tx1"/>
            </a:solidFill>
          </a:endParaRPr>
        </a:p>
      </dgm:t>
    </dgm:pt>
    <dgm:pt modelId="{C9155E60-2BE3-4BD4-931D-8F55D2A2A0B5}" type="parTrans" cxnId="{64387760-1EF7-4337-9C47-3B707C8DE453}">
      <dgm:prSet/>
      <dgm:spPr/>
      <dgm:t>
        <a:bodyPr/>
        <a:lstStyle/>
        <a:p>
          <a:endParaRPr lang="en-US"/>
        </a:p>
      </dgm:t>
    </dgm:pt>
    <dgm:pt modelId="{5A4E63B2-CD00-442E-B06B-60F480859FDC}" type="sibTrans" cxnId="{64387760-1EF7-4337-9C47-3B707C8DE453}">
      <dgm:prSet/>
      <dgm:spPr/>
      <dgm:t>
        <a:bodyPr/>
        <a:lstStyle/>
        <a:p>
          <a:endParaRPr lang="en-US"/>
        </a:p>
      </dgm:t>
    </dgm:pt>
    <dgm:pt modelId="{F785E759-5F34-4061-962C-F3F578673A4B}">
      <dgm:prSet phldrT="[Text]" custT="1"/>
      <dgm:spPr/>
      <dgm:t>
        <a:bodyPr anchor="t"/>
        <a:lstStyle/>
        <a:p>
          <a:r>
            <a:rPr lang="en-US" sz="1600" dirty="0" smtClean="0">
              <a:solidFill>
                <a:srgbClr val="FF0000"/>
              </a:solidFill>
            </a:rPr>
            <a:t>  Extractors</a:t>
          </a:r>
          <a:endParaRPr lang="en-US" sz="1600" dirty="0">
            <a:solidFill>
              <a:srgbClr val="FF0000"/>
            </a:solidFill>
          </a:endParaRPr>
        </a:p>
      </dgm:t>
    </dgm:pt>
    <dgm:pt modelId="{A4AC3A6E-0CE5-4CC4-BA9F-6B323B5E8A04}" type="parTrans" cxnId="{46718187-6718-4A99-92A3-3AB62695F445}">
      <dgm:prSet/>
      <dgm:spPr/>
      <dgm:t>
        <a:bodyPr/>
        <a:lstStyle/>
        <a:p>
          <a:endParaRPr lang="en-US"/>
        </a:p>
      </dgm:t>
    </dgm:pt>
    <dgm:pt modelId="{07D13066-8EC4-4ADB-9A82-669BAB005899}" type="sibTrans" cxnId="{46718187-6718-4A99-92A3-3AB62695F445}">
      <dgm:prSet/>
      <dgm:spPr/>
      <dgm:t>
        <a:bodyPr/>
        <a:lstStyle/>
        <a:p>
          <a:endParaRPr lang="en-US"/>
        </a:p>
      </dgm:t>
    </dgm:pt>
    <dgm:pt modelId="{D1AFC166-5D41-45F3-884D-11CE81F87802}">
      <dgm:prSet phldrT="[Text]"/>
      <dgm:spPr>
        <a:solidFill>
          <a:schemeClr val="accent2">
            <a:lumMod val="60000"/>
            <a:lumOff val="40000"/>
          </a:schemeClr>
        </a:solidFill>
      </dgm:spPr>
      <dgm:t>
        <a:bodyPr/>
        <a:lstStyle/>
        <a:p>
          <a:endParaRPr lang="en-US" dirty="0" smtClean="0">
            <a:solidFill>
              <a:schemeClr val="tx1"/>
            </a:solidFill>
          </a:endParaRPr>
        </a:p>
        <a:p>
          <a:r>
            <a:rPr lang="en-US" dirty="0" smtClean="0">
              <a:solidFill>
                <a:schemeClr val="tx1"/>
              </a:solidFill>
            </a:rPr>
            <a:t>Sales &amp; Marketing to OEMS</a:t>
          </a:r>
          <a:endParaRPr lang="en-US" dirty="0">
            <a:solidFill>
              <a:schemeClr val="tx1"/>
            </a:solidFill>
          </a:endParaRPr>
        </a:p>
      </dgm:t>
    </dgm:pt>
    <dgm:pt modelId="{7677B4DE-BDB6-40E1-BB8A-B771B6422597}" type="parTrans" cxnId="{E51CAC7C-BFCA-403B-9FB0-4415E65C7B7B}">
      <dgm:prSet/>
      <dgm:spPr/>
      <dgm:t>
        <a:bodyPr/>
        <a:lstStyle/>
        <a:p>
          <a:endParaRPr lang="en-US"/>
        </a:p>
      </dgm:t>
    </dgm:pt>
    <dgm:pt modelId="{313B8CC5-858C-43EB-825E-DAB82C3EBD7D}" type="sibTrans" cxnId="{E51CAC7C-BFCA-403B-9FB0-4415E65C7B7B}">
      <dgm:prSet/>
      <dgm:spPr/>
      <dgm:t>
        <a:bodyPr/>
        <a:lstStyle/>
        <a:p>
          <a:endParaRPr lang="en-US"/>
        </a:p>
      </dgm:t>
    </dgm:pt>
    <dgm:pt modelId="{D4076D6B-C49E-4EF3-B3BA-44AF561E16DC}">
      <dgm:prSet phldrT="[Text]"/>
      <dgm:spPr>
        <a:solidFill>
          <a:schemeClr val="accent2">
            <a:lumMod val="60000"/>
            <a:lumOff val="40000"/>
          </a:schemeClr>
        </a:solidFill>
      </dgm:spPr>
      <dgm:t>
        <a:bodyPr/>
        <a:lstStyle/>
        <a:p>
          <a:endParaRPr lang="en-US" dirty="0" smtClean="0">
            <a:solidFill>
              <a:schemeClr val="tx1"/>
            </a:solidFill>
          </a:endParaRPr>
        </a:p>
        <a:p>
          <a:r>
            <a:rPr lang="en-US" dirty="0" smtClean="0">
              <a:solidFill>
                <a:schemeClr val="tx1"/>
              </a:solidFill>
            </a:rPr>
            <a:t>3</a:t>
          </a:r>
          <a:r>
            <a:rPr lang="en-US" baseline="30000" dirty="0" smtClean="0">
              <a:solidFill>
                <a:schemeClr val="tx1"/>
              </a:solidFill>
            </a:rPr>
            <a:t>rd</a:t>
          </a:r>
          <a:r>
            <a:rPr lang="en-US" dirty="0" smtClean="0">
              <a:solidFill>
                <a:schemeClr val="tx1"/>
              </a:solidFill>
            </a:rPr>
            <a:t> Party Testing</a:t>
          </a:r>
          <a:endParaRPr lang="en-US" dirty="0">
            <a:solidFill>
              <a:schemeClr val="tx1"/>
            </a:solidFill>
          </a:endParaRPr>
        </a:p>
      </dgm:t>
    </dgm:pt>
    <dgm:pt modelId="{B431BF2C-A60C-4486-A4BA-9C7E54D21207}" type="parTrans" cxnId="{74D0F090-FC57-4011-9FC3-51CF2742AA6A}">
      <dgm:prSet/>
      <dgm:spPr/>
      <dgm:t>
        <a:bodyPr/>
        <a:lstStyle/>
        <a:p>
          <a:endParaRPr lang="en-US"/>
        </a:p>
      </dgm:t>
    </dgm:pt>
    <dgm:pt modelId="{F2ECEF5A-723B-44EC-ADF2-E3A1A7F75A3A}" type="sibTrans" cxnId="{74D0F090-FC57-4011-9FC3-51CF2742AA6A}">
      <dgm:prSet/>
      <dgm:spPr/>
      <dgm:t>
        <a:bodyPr/>
        <a:lstStyle/>
        <a:p>
          <a:endParaRPr lang="en-US"/>
        </a:p>
      </dgm:t>
    </dgm:pt>
    <dgm:pt modelId="{DD887580-1C5D-4558-B5DA-74E91CE5AE10}">
      <dgm:prSet phldrT="[Text]" custT="1"/>
      <dgm:spPr/>
      <dgm:t>
        <a:bodyPr/>
        <a:lstStyle/>
        <a:p>
          <a:r>
            <a:rPr lang="en-US" sz="1600" dirty="0" smtClean="0">
              <a:solidFill>
                <a:srgbClr val="FF0000"/>
              </a:solidFill>
            </a:rPr>
            <a:t>Product Development</a:t>
          </a:r>
          <a:endParaRPr lang="en-US" sz="1600" dirty="0">
            <a:solidFill>
              <a:srgbClr val="FF0000"/>
            </a:solidFill>
          </a:endParaRPr>
        </a:p>
      </dgm:t>
    </dgm:pt>
    <dgm:pt modelId="{0981C2B5-32B0-4E13-A081-23401C3D3AF4}" type="parTrans" cxnId="{A4ACF9EE-AEF2-4B50-BC4E-8D10C574C9C4}">
      <dgm:prSet/>
      <dgm:spPr/>
      <dgm:t>
        <a:bodyPr/>
        <a:lstStyle/>
        <a:p>
          <a:endParaRPr lang="en-US"/>
        </a:p>
      </dgm:t>
    </dgm:pt>
    <dgm:pt modelId="{5FC9A60B-87EC-43A8-8A30-9BB40C4F4379}" type="sibTrans" cxnId="{A4ACF9EE-AEF2-4B50-BC4E-8D10C574C9C4}">
      <dgm:prSet/>
      <dgm:spPr/>
      <dgm:t>
        <a:bodyPr/>
        <a:lstStyle/>
        <a:p>
          <a:endParaRPr lang="en-US"/>
        </a:p>
      </dgm:t>
    </dgm:pt>
    <dgm:pt modelId="{D928DEA2-EF2C-4BCF-B796-0EB7830B37C5}">
      <dgm:prSet phldrT="[Text]" custT="1"/>
      <dgm:spPr/>
      <dgm:t>
        <a:bodyPr anchor="t"/>
        <a:lstStyle/>
        <a:p>
          <a:pPr algn="r"/>
          <a:r>
            <a:rPr lang="en-US" sz="1400" dirty="0" smtClean="0">
              <a:solidFill>
                <a:srgbClr val="FF0000"/>
              </a:solidFill>
            </a:rPr>
            <a:t>Mass Market Distribution</a:t>
          </a:r>
          <a:endParaRPr lang="en-US" sz="1400" dirty="0">
            <a:solidFill>
              <a:srgbClr val="FF0000"/>
            </a:solidFill>
          </a:endParaRPr>
        </a:p>
      </dgm:t>
    </dgm:pt>
    <dgm:pt modelId="{FC14634E-E669-4F1D-9B44-2CB99F85EB00}" type="parTrans" cxnId="{3DCCF8C3-D62B-4F07-A6FD-12E918FB4F56}">
      <dgm:prSet/>
      <dgm:spPr/>
      <dgm:t>
        <a:bodyPr/>
        <a:lstStyle/>
        <a:p>
          <a:endParaRPr lang="en-US"/>
        </a:p>
      </dgm:t>
    </dgm:pt>
    <dgm:pt modelId="{A612C052-5A24-4D37-8EC0-E21847AC7A31}" type="sibTrans" cxnId="{3DCCF8C3-D62B-4F07-A6FD-12E918FB4F56}">
      <dgm:prSet/>
      <dgm:spPr/>
      <dgm:t>
        <a:bodyPr/>
        <a:lstStyle/>
        <a:p>
          <a:endParaRPr lang="en-US"/>
        </a:p>
      </dgm:t>
    </dgm:pt>
    <dgm:pt modelId="{C0DFAAE9-2670-4105-98A6-F92E32EE3773}" type="pres">
      <dgm:prSet presAssocID="{30394A7B-CC65-43B5-B3E8-04967DD74FE6}" presName="cycleMatrixDiagram" presStyleCnt="0">
        <dgm:presLayoutVars>
          <dgm:chMax val="1"/>
          <dgm:dir/>
          <dgm:animLvl val="lvl"/>
          <dgm:resizeHandles val="exact"/>
        </dgm:presLayoutVars>
      </dgm:prSet>
      <dgm:spPr/>
      <dgm:t>
        <a:bodyPr/>
        <a:lstStyle/>
        <a:p>
          <a:endParaRPr lang="en-US"/>
        </a:p>
      </dgm:t>
    </dgm:pt>
    <dgm:pt modelId="{0668DC48-549E-4C28-AAB6-8DCD97CD6FE3}" type="pres">
      <dgm:prSet presAssocID="{30394A7B-CC65-43B5-B3E8-04967DD74FE6}" presName="children" presStyleCnt="0"/>
      <dgm:spPr/>
    </dgm:pt>
    <dgm:pt modelId="{DBAE35EF-B776-42C1-8AA7-86741D6087BA}" type="pres">
      <dgm:prSet presAssocID="{30394A7B-CC65-43B5-B3E8-04967DD74FE6}" presName="child1group" presStyleCnt="0"/>
      <dgm:spPr/>
    </dgm:pt>
    <dgm:pt modelId="{1E5CB6EC-8418-4361-A57A-F64763946AE7}" type="pres">
      <dgm:prSet presAssocID="{30394A7B-CC65-43B5-B3E8-04967DD74FE6}" presName="child1" presStyleLbl="bgAcc1" presStyleIdx="0" presStyleCnt="4" custScaleX="133830"/>
      <dgm:spPr/>
      <dgm:t>
        <a:bodyPr/>
        <a:lstStyle/>
        <a:p>
          <a:endParaRPr lang="en-US"/>
        </a:p>
      </dgm:t>
    </dgm:pt>
    <dgm:pt modelId="{9BF712FE-18C8-43E7-9F75-D42066447ECD}" type="pres">
      <dgm:prSet presAssocID="{30394A7B-CC65-43B5-B3E8-04967DD74FE6}" presName="child1Text" presStyleLbl="bgAcc1" presStyleIdx="0" presStyleCnt="4">
        <dgm:presLayoutVars>
          <dgm:bulletEnabled val="1"/>
        </dgm:presLayoutVars>
      </dgm:prSet>
      <dgm:spPr/>
      <dgm:t>
        <a:bodyPr/>
        <a:lstStyle/>
        <a:p>
          <a:endParaRPr lang="en-US"/>
        </a:p>
      </dgm:t>
    </dgm:pt>
    <dgm:pt modelId="{64E3F158-BFE7-4837-A7C4-91E0845DE3A3}" type="pres">
      <dgm:prSet presAssocID="{30394A7B-CC65-43B5-B3E8-04967DD74FE6}" presName="child2group" presStyleCnt="0"/>
      <dgm:spPr/>
    </dgm:pt>
    <dgm:pt modelId="{BD790871-A780-4C82-AFD1-E055F178A193}" type="pres">
      <dgm:prSet presAssocID="{30394A7B-CC65-43B5-B3E8-04967DD74FE6}" presName="child2" presStyleLbl="bgAcc1" presStyleIdx="1" presStyleCnt="4" custScaleX="127874"/>
      <dgm:spPr/>
      <dgm:t>
        <a:bodyPr/>
        <a:lstStyle/>
        <a:p>
          <a:endParaRPr lang="en-US"/>
        </a:p>
      </dgm:t>
    </dgm:pt>
    <dgm:pt modelId="{DAB27D13-5A58-4CDF-9D8F-16A1CA40B540}" type="pres">
      <dgm:prSet presAssocID="{30394A7B-CC65-43B5-B3E8-04967DD74FE6}" presName="child2Text" presStyleLbl="bgAcc1" presStyleIdx="1" presStyleCnt="4">
        <dgm:presLayoutVars>
          <dgm:bulletEnabled val="1"/>
        </dgm:presLayoutVars>
      </dgm:prSet>
      <dgm:spPr/>
      <dgm:t>
        <a:bodyPr/>
        <a:lstStyle/>
        <a:p>
          <a:endParaRPr lang="en-US"/>
        </a:p>
      </dgm:t>
    </dgm:pt>
    <dgm:pt modelId="{EFC1CF78-4168-4AC4-9089-4987DF234A6D}" type="pres">
      <dgm:prSet presAssocID="{30394A7B-CC65-43B5-B3E8-04967DD74FE6}" presName="child3group" presStyleCnt="0"/>
      <dgm:spPr/>
    </dgm:pt>
    <dgm:pt modelId="{6C5D3E1E-043F-4F4B-A628-E476972B8A5C}" type="pres">
      <dgm:prSet presAssocID="{30394A7B-CC65-43B5-B3E8-04967DD74FE6}" presName="child3" presStyleLbl="bgAcc1" presStyleIdx="2" presStyleCnt="4" custScaleX="126395"/>
      <dgm:spPr/>
      <dgm:t>
        <a:bodyPr/>
        <a:lstStyle/>
        <a:p>
          <a:endParaRPr lang="en-US"/>
        </a:p>
      </dgm:t>
    </dgm:pt>
    <dgm:pt modelId="{74336273-0525-4399-B9A3-A7B8DCCD6F65}" type="pres">
      <dgm:prSet presAssocID="{30394A7B-CC65-43B5-B3E8-04967DD74FE6}" presName="child3Text" presStyleLbl="bgAcc1" presStyleIdx="2" presStyleCnt="4">
        <dgm:presLayoutVars>
          <dgm:bulletEnabled val="1"/>
        </dgm:presLayoutVars>
      </dgm:prSet>
      <dgm:spPr/>
      <dgm:t>
        <a:bodyPr/>
        <a:lstStyle/>
        <a:p>
          <a:endParaRPr lang="en-US"/>
        </a:p>
      </dgm:t>
    </dgm:pt>
    <dgm:pt modelId="{B8DE1358-A24F-4247-ACA4-3789FB967C4D}" type="pres">
      <dgm:prSet presAssocID="{30394A7B-CC65-43B5-B3E8-04967DD74FE6}" presName="child4group" presStyleCnt="0"/>
      <dgm:spPr/>
    </dgm:pt>
    <dgm:pt modelId="{F65CFDD1-80D5-4DF0-ABAE-08C42DF4AC61}" type="pres">
      <dgm:prSet presAssocID="{30394A7B-CC65-43B5-B3E8-04967DD74FE6}" presName="child4" presStyleLbl="bgAcc1" presStyleIdx="3" presStyleCnt="4" custScaleX="134875"/>
      <dgm:spPr/>
      <dgm:t>
        <a:bodyPr/>
        <a:lstStyle/>
        <a:p>
          <a:endParaRPr lang="en-US"/>
        </a:p>
      </dgm:t>
    </dgm:pt>
    <dgm:pt modelId="{37058086-88D6-4CDE-A1B9-5D4A41A862E5}" type="pres">
      <dgm:prSet presAssocID="{30394A7B-CC65-43B5-B3E8-04967DD74FE6}" presName="child4Text" presStyleLbl="bgAcc1" presStyleIdx="3" presStyleCnt="4">
        <dgm:presLayoutVars>
          <dgm:bulletEnabled val="1"/>
        </dgm:presLayoutVars>
      </dgm:prSet>
      <dgm:spPr/>
      <dgm:t>
        <a:bodyPr/>
        <a:lstStyle/>
        <a:p>
          <a:endParaRPr lang="en-US"/>
        </a:p>
      </dgm:t>
    </dgm:pt>
    <dgm:pt modelId="{F3FAEBDA-E875-4CB6-B562-7AEDB4250E79}" type="pres">
      <dgm:prSet presAssocID="{30394A7B-CC65-43B5-B3E8-04967DD74FE6}" presName="childPlaceholder" presStyleCnt="0"/>
      <dgm:spPr/>
    </dgm:pt>
    <dgm:pt modelId="{B3AABBD0-78F2-460F-967A-D21266366700}" type="pres">
      <dgm:prSet presAssocID="{30394A7B-CC65-43B5-B3E8-04967DD74FE6}" presName="circle" presStyleCnt="0"/>
      <dgm:spPr/>
    </dgm:pt>
    <dgm:pt modelId="{45FAC5CD-79EA-4F82-B7FE-BCF70034B21B}" type="pres">
      <dgm:prSet presAssocID="{30394A7B-CC65-43B5-B3E8-04967DD74FE6}" presName="quadrant1" presStyleLbl="node1" presStyleIdx="0" presStyleCnt="4">
        <dgm:presLayoutVars>
          <dgm:chMax val="1"/>
          <dgm:bulletEnabled val="1"/>
        </dgm:presLayoutVars>
      </dgm:prSet>
      <dgm:spPr/>
      <dgm:t>
        <a:bodyPr/>
        <a:lstStyle/>
        <a:p>
          <a:endParaRPr lang="en-US"/>
        </a:p>
      </dgm:t>
    </dgm:pt>
    <dgm:pt modelId="{5FF7DF3D-4342-4470-A926-01128E14FF48}" type="pres">
      <dgm:prSet presAssocID="{30394A7B-CC65-43B5-B3E8-04967DD74FE6}" presName="quadrant2" presStyleLbl="node1" presStyleIdx="1" presStyleCnt="4">
        <dgm:presLayoutVars>
          <dgm:chMax val="1"/>
          <dgm:bulletEnabled val="1"/>
        </dgm:presLayoutVars>
      </dgm:prSet>
      <dgm:spPr/>
      <dgm:t>
        <a:bodyPr/>
        <a:lstStyle/>
        <a:p>
          <a:endParaRPr lang="en-US"/>
        </a:p>
      </dgm:t>
    </dgm:pt>
    <dgm:pt modelId="{465870FB-7100-42E5-8E1C-165C36107318}" type="pres">
      <dgm:prSet presAssocID="{30394A7B-CC65-43B5-B3E8-04967DD74FE6}" presName="quadrant3" presStyleLbl="node1" presStyleIdx="2" presStyleCnt="4">
        <dgm:presLayoutVars>
          <dgm:chMax val="1"/>
          <dgm:bulletEnabled val="1"/>
        </dgm:presLayoutVars>
      </dgm:prSet>
      <dgm:spPr/>
      <dgm:t>
        <a:bodyPr/>
        <a:lstStyle/>
        <a:p>
          <a:endParaRPr lang="en-US"/>
        </a:p>
      </dgm:t>
    </dgm:pt>
    <dgm:pt modelId="{7A1ACD8B-B9F7-4BF8-8908-ED0F2A137765}" type="pres">
      <dgm:prSet presAssocID="{30394A7B-CC65-43B5-B3E8-04967DD74FE6}" presName="quadrant4" presStyleLbl="node1" presStyleIdx="3" presStyleCnt="4">
        <dgm:presLayoutVars>
          <dgm:chMax val="1"/>
          <dgm:bulletEnabled val="1"/>
        </dgm:presLayoutVars>
      </dgm:prSet>
      <dgm:spPr/>
      <dgm:t>
        <a:bodyPr/>
        <a:lstStyle/>
        <a:p>
          <a:endParaRPr lang="en-US"/>
        </a:p>
      </dgm:t>
    </dgm:pt>
    <dgm:pt modelId="{9ABFC1F7-72F2-450D-B61D-5722E5F05495}" type="pres">
      <dgm:prSet presAssocID="{30394A7B-CC65-43B5-B3E8-04967DD74FE6}" presName="quadrantPlaceholder" presStyleCnt="0"/>
      <dgm:spPr/>
    </dgm:pt>
    <dgm:pt modelId="{3F40A57F-956E-4128-B954-A2A5BBEDDCA0}" type="pres">
      <dgm:prSet presAssocID="{30394A7B-CC65-43B5-B3E8-04967DD74FE6}" presName="center1" presStyleLbl="fgShp" presStyleIdx="0" presStyleCnt="2" custFlipVert="1" custScaleX="9260" custScaleY="29717" custLinFactX="78381" custLinFactNeighborX="100000" custLinFactNeighborY="175"/>
      <dgm:spPr>
        <a:prstGeom prst="star5">
          <a:avLst/>
        </a:prstGeom>
      </dgm:spPr>
    </dgm:pt>
    <dgm:pt modelId="{7BD1EA18-BB1D-4544-9B5D-C88EC1B6336F}" type="pres">
      <dgm:prSet presAssocID="{30394A7B-CC65-43B5-B3E8-04967DD74FE6}" presName="center2" presStyleLbl="fgShp" presStyleIdx="1" presStyleCnt="2" custFlipVert="1" custFlipHor="1" custScaleX="382603" custScaleY="109310" custLinFactNeighborY="-17339"/>
      <dgm:spPr>
        <a:prstGeom prst="round2DiagRect">
          <a:avLst/>
        </a:prstGeom>
        <a:solidFill>
          <a:schemeClr val="accent2">
            <a:lumMod val="75000"/>
          </a:schemeClr>
        </a:solidFill>
      </dgm:spPr>
    </dgm:pt>
  </dgm:ptLst>
  <dgm:cxnLst>
    <dgm:cxn modelId="{5B380EB9-D784-44AC-946D-D80118E3CD9B}" srcId="{B8B57A98-27DA-4272-B1F6-94E19D8E8B4F}" destId="{ED14B69A-0A94-4038-A437-D7166D6622E4}" srcOrd="0" destOrd="0" parTransId="{28A1084B-9A2C-4BF0-9414-CA377892C41B}" sibTransId="{FECF04A4-50B5-4424-BA1C-FD2889642F3F}"/>
    <dgm:cxn modelId="{A4ACF9EE-AEF2-4B50-BC4E-8D10C574C9C4}" srcId="{D4076D6B-C49E-4EF3-B3BA-44AF561E16DC}" destId="{DD887580-1C5D-4558-B5DA-74E91CE5AE10}" srcOrd="0" destOrd="0" parTransId="{0981C2B5-32B0-4E13-A081-23401C3D3AF4}" sibTransId="{5FC9A60B-87EC-43A8-8A30-9BB40C4F4379}"/>
    <dgm:cxn modelId="{6C4B66A9-25FA-455C-9257-49D6CC33C85B}" type="presOf" srcId="{ED14B69A-0A94-4038-A437-D7166D6622E4}" destId="{1E5CB6EC-8418-4361-A57A-F64763946AE7}" srcOrd="0" destOrd="0" presId="urn:microsoft.com/office/officeart/2005/8/layout/cycle4"/>
    <dgm:cxn modelId="{ABBF0B9E-201C-4C3E-8FCF-EE6816BB3CAD}" type="presOf" srcId="{D928DEA2-EF2C-4BCF-B796-0EB7830B37C5}" destId="{6C5D3E1E-043F-4F4B-A628-E476972B8A5C}" srcOrd="0" destOrd="0" presId="urn:microsoft.com/office/officeart/2005/8/layout/cycle4"/>
    <dgm:cxn modelId="{D2D61771-DC26-4C5A-82E2-7DA9F249E5FB}" type="presOf" srcId="{F785E759-5F34-4061-962C-F3F578673A4B}" destId="{BD790871-A780-4C82-AFD1-E055F178A193}" srcOrd="0" destOrd="0" presId="urn:microsoft.com/office/officeart/2005/8/layout/cycle4"/>
    <dgm:cxn modelId="{9520EEA9-DC8C-4AF3-865F-0053F2F08864}" type="presOf" srcId="{D928DEA2-EF2C-4BCF-B796-0EB7830B37C5}" destId="{74336273-0525-4399-B9A3-A7B8DCCD6F65}" srcOrd="1" destOrd="0" presId="urn:microsoft.com/office/officeart/2005/8/layout/cycle4"/>
    <dgm:cxn modelId="{100B3F01-633D-4A49-B162-278DAA81368F}" type="presOf" srcId="{E685443D-5104-4714-984D-07B0301BD484}" destId="{5FF7DF3D-4342-4470-A926-01128E14FF48}" srcOrd="0" destOrd="0" presId="urn:microsoft.com/office/officeart/2005/8/layout/cycle4"/>
    <dgm:cxn modelId="{220373EF-582E-428E-8E45-960ACDC36024}" type="presOf" srcId="{30394A7B-CC65-43B5-B3E8-04967DD74FE6}" destId="{C0DFAAE9-2670-4105-98A6-F92E32EE3773}" srcOrd="0" destOrd="0" presId="urn:microsoft.com/office/officeart/2005/8/layout/cycle4"/>
    <dgm:cxn modelId="{02F46A99-EAB2-4A30-8A4D-EEB70B59F2E7}" type="presOf" srcId="{F785E759-5F34-4061-962C-F3F578673A4B}" destId="{DAB27D13-5A58-4CDF-9D8F-16A1CA40B540}" srcOrd="1" destOrd="0" presId="urn:microsoft.com/office/officeart/2005/8/layout/cycle4"/>
    <dgm:cxn modelId="{901170B9-826C-4A89-A423-3E7EE9BBE032}" type="presOf" srcId="{DD887580-1C5D-4558-B5DA-74E91CE5AE10}" destId="{37058086-88D6-4CDE-A1B9-5D4A41A862E5}" srcOrd="1" destOrd="0" presId="urn:microsoft.com/office/officeart/2005/8/layout/cycle4"/>
    <dgm:cxn modelId="{3DCCF8C3-D62B-4F07-A6FD-12E918FB4F56}" srcId="{D1AFC166-5D41-45F3-884D-11CE81F87802}" destId="{D928DEA2-EF2C-4BCF-B796-0EB7830B37C5}" srcOrd="0" destOrd="0" parTransId="{FC14634E-E669-4F1D-9B44-2CB99F85EB00}" sibTransId="{A612C052-5A24-4D37-8EC0-E21847AC7A31}"/>
    <dgm:cxn modelId="{74D0F090-FC57-4011-9FC3-51CF2742AA6A}" srcId="{30394A7B-CC65-43B5-B3E8-04967DD74FE6}" destId="{D4076D6B-C49E-4EF3-B3BA-44AF561E16DC}" srcOrd="3" destOrd="0" parTransId="{B431BF2C-A60C-4486-A4BA-9C7E54D21207}" sibTransId="{F2ECEF5A-723B-44EC-ADF2-E3A1A7F75A3A}"/>
    <dgm:cxn modelId="{E51CAC7C-BFCA-403B-9FB0-4415E65C7B7B}" srcId="{30394A7B-CC65-43B5-B3E8-04967DD74FE6}" destId="{D1AFC166-5D41-45F3-884D-11CE81F87802}" srcOrd="2" destOrd="0" parTransId="{7677B4DE-BDB6-40E1-BB8A-B771B6422597}" sibTransId="{313B8CC5-858C-43EB-825E-DAB82C3EBD7D}"/>
    <dgm:cxn modelId="{46718187-6718-4A99-92A3-3AB62695F445}" srcId="{E685443D-5104-4714-984D-07B0301BD484}" destId="{F785E759-5F34-4061-962C-F3F578673A4B}" srcOrd="0" destOrd="0" parTransId="{A4AC3A6E-0CE5-4CC4-BA9F-6B323B5E8A04}" sibTransId="{07D13066-8EC4-4ADB-9A82-669BAB005899}"/>
    <dgm:cxn modelId="{3B367565-11F4-49C4-9040-022262204D13}" srcId="{30394A7B-CC65-43B5-B3E8-04967DD74FE6}" destId="{B8B57A98-27DA-4272-B1F6-94E19D8E8B4F}" srcOrd="0" destOrd="0" parTransId="{D1BE6A05-F03A-41CF-857B-DCBE6C6E53AD}" sibTransId="{CCD066FC-2B5E-46F4-845F-0C11693D79CD}"/>
    <dgm:cxn modelId="{F61297CE-FF9E-4079-9E18-80F44E7702CC}" type="presOf" srcId="{D4076D6B-C49E-4EF3-B3BA-44AF561E16DC}" destId="{7A1ACD8B-B9F7-4BF8-8908-ED0F2A137765}" srcOrd="0" destOrd="0" presId="urn:microsoft.com/office/officeart/2005/8/layout/cycle4"/>
    <dgm:cxn modelId="{0C59424F-9ED4-40A8-8FDA-FAB283B2F33F}" type="presOf" srcId="{ED14B69A-0A94-4038-A437-D7166D6622E4}" destId="{9BF712FE-18C8-43E7-9F75-D42066447ECD}" srcOrd="1" destOrd="0" presId="urn:microsoft.com/office/officeart/2005/8/layout/cycle4"/>
    <dgm:cxn modelId="{E8584A6A-48FB-407B-BC0F-F26899C95B70}" type="presOf" srcId="{DD887580-1C5D-4558-B5DA-74E91CE5AE10}" destId="{F65CFDD1-80D5-4DF0-ABAE-08C42DF4AC61}" srcOrd="0" destOrd="0" presId="urn:microsoft.com/office/officeart/2005/8/layout/cycle4"/>
    <dgm:cxn modelId="{3F758A31-EB1D-4D6C-AE15-5D1EEAE1F625}" type="presOf" srcId="{B8B57A98-27DA-4272-B1F6-94E19D8E8B4F}" destId="{45FAC5CD-79EA-4F82-B7FE-BCF70034B21B}" srcOrd="0" destOrd="0" presId="urn:microsoft.com/office/officeart/2005/8/layout/cycle4"/>
    <dgm:cxn modelId="{64387760-1EF7-4337-9C47-3B707C8DE453}" srcId="{30394A7B-CC65-43B5-B3E8-04967DD74FE6}" destId="{E685443D-5104-4714-984D-07B0301BD484}" srcOrd="1" destOrd="0" parTransId="{C9155E60-2BE3-4BD4-931D-8F55D2A2A0B5}" sibTransId="{5A4E63B2-CD00-442E-B06B-60F480859FDC}"/>
    <dgm:cxn modelId="{3FC705EE-83D2-400C-823D-D684F918F30C}" type="presOf" srcId="{D1AFC166-5D41-45F3-884D-11CE81F87802}" destId="{465870FB-7100-42E5-8E1C-165C36107318}" srcOrd="0" destOrd="0" presId="urn:microsoft.com/office/officeart/2005/8/layout/cycle4"/>
    <dgm:cxn modelId="{5AE29152-85DC-42DB-8ED6-35DDFCDEDF2F}" type="presParOf" srcId="{C0DFAAE9-2670-4105-98A6-F92E32EE3773}" destId="{0668DC48-549E-4C28-AAB6-8DCD97CD6FE3}" srcOrd="0" destOrd="0" presId="urn:microsoft.com/office/officeart/2005/8/layout/cycle4"/>
    <dgm:cxn modelId="{F7CB3DCD-DF49-4B61-AC8C-ED737D83DB69}" type="presParOf" srcId="{0668DC48-549E-4C28-AAB6-8DCD97CD6FE3}" destId="{DBAE35EF-B776-42C1-8AA7-86741D6087BA}" srcOrd="0" destOrd="0" presId="urn:microsoft.com/office/officeart/2005/8/layout/cycle4"/>
    <dgm:cxn modelId="{9D766384-32CD-4B56-BA92-B4E2558BF7F9}" type="presParOf" srcId="{DBAE35EF-B776-42C1-8AA7-86741D6087BA}" destId="{1E5CB6EC-8418-4361-A57A-F64763946AE7}" srcOrd="0" destOrd="0" presId="urn:microsoft.com/office/officeart/2005/8/layout/cycle4"/>
    <dgm:cxn modelId="{C35E7F04-7C88-4EFA-B208-C7F20DD8DB1B}" type="presParOf" srcId="{DBAE35EF-B776-42C1-8AA7-86741D6087BA}" destId="{9BF712FE-18C8-43E7-9F75-D42066447ECD}" srcOrd="1" destOrd="0" presId="urn:microsoft.com/office/officeart/2005/8/layout/cycle4"/>
    <dgm:cxn modelId="{6B89934E-0426-4FB7-90CD-E8DF19C112A0}" type="presParOf" srcId="{0668DC48-549E-4C28-AAB6-8DCD97CD6FE3}" destId="{64E3F158-BFE7-4837-A7C4-91E0845DE3A3}" srcOrd="1" destOrd="0" presId="urn:microsoft.com/office/officeart/2005/8/layout/cycle4"/>
    <dgm:cxn modelId="{B864B2AF-0784-4B7F-891E-D62FE7B4703D}" type="presParOf" srcId="{64E3F158-BFE7-4837-A7C4-91E0845DE3A3}" destId="{BD790871-A780-4C82-AFD1-E055F178A193}" srcOrd="0" destOrd="0" presId="urn:microsoft.com/office/officeart/2005/8/layout/cycle4"/>
    <dgm:cxn modelId="{59C82D42-BF5E-4FD1-8021-8728CE43FD84}" type="presParOf" srcId="{64E3F158-BFE7-4837-A7C4-91E0845DE3A3}" destId="{DAB27D13-5A58-4CDF-9D8F-16A1CA40B540}" srcOrd="1" destOrd="0" presId="urn:microsoft.com/office/officeart/2005/8/layout/cycle4"/>
    <dgm:cxn modelId="{2C8511C1-1DCA-4F3C-8960-125AAB56D36F}" type="presParOf" srcId="{0668DC48-549E-4C28-AAB6-8DCD97CD6FE3}" destId="{EFC1CF78-4168-4AC4-9089-4987DF234A6D}" srcOrd="2" destOrd="0" presId="urn:microsoft.com/office/officeart/2005/8/layout/cycle4"/>
    <dgm:cxn modelId="{E5F2545E-8F17-452C-B112-B4CD45756FA3}" type="presParOf" srcId="{EFC1CF78-4168-4AC4-9089-4987DF234A6D}" destId="{6C5D3E1E-043F-4F4B-A628-E476972B8A5C}" srcOrd="0" destOrd="0" presId="urn:microsoft.com/office/officeart/2005/8/layout/cycle4"/>
    <dgm:cxn modelId="{E6930053-CC6F-4906-B791-98C830A71757}" type="presParOf" srcId="{EFC1CF78-4168-4AC4-9089-4987DF234A6D}" destId="{74336273-0525-4399-B9A3-A7B8DCCD6F65}" srcOrd="1" destOrd="0" presId="urn:microsoft.com/office/officeart/2005/8/layout/cycle4"/>
    <dgm:cxn modelId="{2B75D261-69B3-4F9E-BD51-8103C8BCD726}" type="presParOf" srcId="{0668DC48-549E-4C28-AAB6-8DCD97CD6FE3}" destId="{B8DE1358-A24F-4247-ACA4-3789FB967C4D}" srcOrd="3" destOrd="0" presId="urn:microsoft.com/office/officeart/2005/8/layout/cycle4"/>
    <dgm:cxn modelId="{25BEB296-7251-4278-AB04-B36CC17DD6C5}" type="presParOf" srcId="{B8DE1358-A24F-4247-ACA4-3789FB967C4D}" destId="{F65CFDD1-80D5-4DF0-ABAE-08C42DF4AC61}" srcOrd="0" destOrd="0" presId="urn:microsoft.com/office/officeart/2005/8/layout/cycle4"/>
    <dgm:cxn modelId="{0CED5D3F-4788-4388-A1F0-8A9BAE9BCFD8}" type="presParOf" srcId="{B8DE1358-A24F-4247-ACA4-3789FB967C4D}" destId="{37058086-88D6-4CDE-A1B9-5D4A41A862E5}" srcOrd="1" destOrd="0" presId="urn:microsoft.com/office/officeart/2005/8/layout/cycle4"/>
    <dgm:cxn modelId="{BF0C2A36-C78B-486D-A181-BDFA56475441}" type="presParOf" srcId="{0668DC48-549E-4C28-AAB6-8DCD97CD6FE3}" destId="{F3FAEBDA-E875-4CB6-B562-7AEDB4250E79}" srcOrd="4" destOrd="0" presId="urn:microsoft.com/office/officeart/2005/8/layout/cycle4"/>
    <dgm:cxn modelId="{A3CA9B2A-8181-4596-A113-E564D36E95C2}" type="presParOf" srcId="{C0DFAAE9-2670-4105-98A6-F92E32EE3773}" destId="{B3AABBD0-78F2-460F-967A-D21266366700}" srcOrd="1" destOrd="0" presId="urn:microsoft.com/office/officeart/2005/8/layout/cycle4"/>
    <dgm:cxn modelId="{27739D5C-D1C2-49B1-A1F7-1586A3BB2883}" type="presParOf" srcId="{B3AABBD0-78F2-460F-967A-D21266366700}" destId="{45FAC5CD-79EA-4F82-B7FE-BCF70034B21B}" srcOrd="0" destOrd="0" presId="urn:microsoft.com/office/officeart/2005/8/layout/cycle4"/>
    <dgm:cxn modelId="{0FC8280A-862F-4E3C-896E-36AC9D242DFA}" type="presParOf" srcId="{B3AABBD0-78F2-460F-967A-D21266366700}" destId="{5FF7DF3D-4342-4470-A926-01128E14FF48}" srcOrd="1" destOrd="0" presId="urn:microsoft.com/office/officeart/2005/8/layout/cycle4"/>
    <dgm:cxn modelId="{81152341-FB77-419B-A0BB-2AA19FC96098}" type="presParOf" srcId="{B3AABBD0-78F2-460F-967A-D21266366700}" destId="{465870FB-7100-42E5-8E1C-165C36107318}" srcOrd="2" destOrd="0" presId="urn:microsoft.com/office/officeart/2005/8/layout/cycle4"/>
    <dgm:cxn modelId="{1AC5CA28-DD85-4414-8104-866B10FA4095}" type="presParOf" srcId="{B3AABBD0-78F2-460F-967A-D21266366700}" destId="{7A1ACD8B-B9F7-4BF8-8908-ED0F2A137765}" srcOrd="3" destOrd="0" presId="urn:microsoft.com/office/officeart/2005/8/layout/cycle4"/>
    <dgm:cxn modelId="{F6D5FF64-F4E1-4D8A-A77C-E7395C0C2CA8}" type="presParOf" srcId="{B3AABBD0-78F2-460F-967A-D21266366700}" destId="{9ABFC1F7-72F2-450D-B61D-5722E5F05495}" srcOrd="4" destOrd="0" presId="urn:microsoft.com/office/officeart/2005/8/layout/cycle4"/>
    <dgm:cxn modelId="{6B68D6D0-D8E0-4290-8B6E-FDBDCF349CA4}" type="presParOf" srcId="{C0DFAAE9-2670-4105-98A6-F92E32EE3773}" destId="{3F40A57F-956E-4128-B954-A2A5BBEDDCA0}" srcOrd="2" destOrd="0" presId="urn:microsoft.com/office/officeart/2005/8/layout/cycle4"/>
    <dgm:cxn modelId="{ED583020-5835-45E1-9170-1CCCC51E5FAD}" type="presParOf" srcId="{C0DFAAE9-2670-4105-98A6-F92E32EE3773}" destId="{7BD1EA18-BB1D-4544-9B5D-C88EC1B6336F}" srcOrd="3" destOrd="0" presId="urn:microsoft.com/office/officeart/2005/8/layout/cycle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5D3E1E-043F-4F4B-A628-E476972B8A5C}">
      <dsp:nvSpPr>
        <dsp:cNvPr id="0" name=""/>
        <dsp:cNvSpPr/>
      </dsp:nvSpPr>
      <dsp:spPr>
        <a:xfrm>
          <a:off x="2793425" y="2245761"/>
          <a:ext cx="2062109" cy="105682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a:lnSpc>
              <a:spcPct val="90000"/>
            </a:lnSpc>
            <a:spcBef>
              <a:spcPct val="0"/>
            </a:spcBef>
            <a:spcAft>
              <a:spcPct val="15000"/>
            </a:spcAft>
            <a:buChar char="••"/>
          </a:pPr>
          <a:r>
            <a:rPr lang="en-US" sz="1400" kern="1200" dirty="0" smtClean="0">
              <a:solidFill>
                <a:srgbClr val="FF0000"/>
              </a:solidFill>
            </a:rPr>
            <a:t>Mass Market Distribution</a:t>
          </a:r>
          <a:endParaRPr lang="en-US" sz="1400" kern="1200" dirty="0">
            <a:solidFill>
              <a:srgbClr val="FF0000"/>
            </a:solidFill>
          </a:endParaRPr>
        </a:p>
      </dsp:txBody>
      <dsp:txXfrm>
        <a:off x="3412057" y="2509969"/>
        <a:ext cx="1443476" cy="792621"/>
      </dsp:txXfrm>
    </dsp:sp>
    <dsp:sp modelId="{F65CFDD1-80D5-4DF0-ABAE-08C42DF4AC61}">
      <dsp:nvSpPr>
        <dsp:cNvPr id="0" name=""/>
        <dsp:cNvSpPr/>
      </dsp:nvSpPr>
      <dsp:spPr>
        <a:xfrm>
          <a:off x="62362" y="2245761"/>
          <a:ext cx="2200458" cy="105682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FF0000"/>
              </a:solidFill>
            </a:rPr>
            <a:t>Product Development</a:t>
          </a:r>
          <a:endParaRPr lang="en-US" sz="1600" kern="1200" dirty="0">
            <a:solidFill>
              <a:srgbClr val="FF0000"/>
            </a:solidFill>
          </a:endParaRPr>
        </a:p>
      </dsp:txBody>
      <dsp:txXfrm>
        <a:off x="62362" y="2509969"/>
        <a:ext cx="1540321" cy="792621"/>
      </dsp:txXfrm>
    </dsp:sp>
    <dsp:sp modelId="{BD790871-A780-4C82-AFD1-E055F178A193}">
      <dsp:nvSpPr>
        <dsp:cNvPr id="0" name=""/>
        <dsp:cNvSpPr/>
      </dsp:nvSpPr>
      <dsp:spPr>
        <a:xfrm>
          <a:off x="2781360" y="0"/>
          <a:ext cx="2086238" cy="105682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FF0000"/>
              </a:solidFill>
            </a:rPr>
            <a:t>  Extractors</a:t>
          </a:r>
          <a:endParaRPr lang="en-US" sz="1600" kern="1200" dirty="0">
            <a:solidFill>
              <a:srgbClr val="FF0000"/>
            </a:solidFill>
          </a:endParaRPr>
        </a:p>
      </dsp:txBody>
      <dsp:txXfrm>
        <a:off x="3407231" y="0"/>
        <a:ext cx="1460367" cy="792621"/>
      </dsp:txXfrm>
    </dsp:sp>
    <dsp:sp modelId="{1E5CB6EC-8418-4361-A57A-F64763946AE7}">
      <dsp:nvSpPr>
        <dsp:cNvPr id="0" name=""/>
        <dsp:cNvSpPr/>
      </dsp:nvSpPr>
      <dsp:spPr>
        <a:xfrm>
          <a:off x="70886" y="0"/>
          <a:ext cx="2183409" cy="105682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FF0000"/>
              </a:solidFill>
            </a:rPr>
            <a:t>Farmers</a:t>
          </a:r>
          <a:endParaRPr lang="en-US" sz="1600" kern="1200" dirty="0">
            <a:solidFill>
              <a:srgbClr val="FF0000"/>
            </a:solidFill>
          </a:endParaRPr>
        </a:p>
      </dsp:txBody>
      <dsp:txXfrm>
        <a:off x="70886" y="0"/>
        <a:ext cx="1528386" cy="792621"/>
      </dsp:txXfrm>
    </dsp:sp>
    <dsp:sp modelId="{45FAC5CD-79EA-4F82-B7FE-BCF70034B21B}">
      <dsp:nvSpPr>
        <dsp:cNvPr id="0" name=""/>
        <dsp:cNvSpPr/>
      </dsp:nvSpPr>
      <dsp:spPr>
        <a:xfrm>
          <a:off x="1001932" y="188247"/>
          <a:ext cx="1430021" cy="1430021"/>
        </a:xfrm>
        <a:prstGeom prst="pieWedge">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Biomass &amp; Chemicals</a:t>
          </a:r>
          <a:endParaRPr lang="en-US" sz="1300" kern="1200" dirty="0">
            <a:solidFill>
              <a:schemeClr val="tx1"/>
            </a:solidFill>
          </a:endParaRPr>
        </a:p>
      </dsp:txBody>
      <dsp:txXfrm>
        <a:off x="1001932" y="188247"/>
        <a:ext cx="1430021" cy="1430021"/>
      </dsp:txXfrm>
    </dsp:sp>
    <dsp:sp modelId="{5FF7DF3D-4342-4470-A926-01128E14FF48}">
      <dsp:nvSpPr>
        <dsp:cNvPr id="0" name=""/>
        <dsp:cNvSpPr/>
      </dsp:nvSpPr>
      <dsp:spPr>
        <a:xfrm rot="5400000">
          <a:off x="2498006" y="188247"/>
          <a:ext cx="1430021" cy="1430021"/>
        </a:xfrm>
        <a:prstGeom prst="pieWedge">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Extraction Process</a:t>
          </a:r>
          <a:endParaRPr lang="en-US" sz="1300" kern="1200" dirty="0">
            <a:solidFill>
              <a:schemeClr val="tx1"/>
            </a:solidFill>
          </a:endParaRPr>
        </a:p>
      </dsp:txBody>
      <dsp:txXfrm rot="5400000">
        <a:off x="2498006" y="188247"/>
        <a:ext cx="1430021" cy="1430021"/>
      </dsp:txXfrm>
    </dsp:sp>
    <dsp:sp modelId="{465870FB-7100-42E5-8E1C-165C36107318}">
      <dsp:nvSpPr>
        <dsp:cNvPr id="0" name=""/>
        <dsp:cNvSpPr/>
      </dsp:nvSpPr>
      <dsp:spPr>
        <a:xfrm rot="10800000">
          <a:off x="2498006" y="1684321"/>
          <a:ext cx="1430021" cy="1430021"/>
        </a:xfrm>
        <a:prstGeom prst="pieWedge">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endParaRPr lang="en-US" sz="1300" kern="1200" dirty="0" smtClean="0">
            <a:solidFill>
              <a:schemeClr val="tx1"/>
            </a:solidFill>
          </a:endParaRPr>
        </a:p>
        <a:p>
          <a:pPr lvl="0" algn="ctr" defTabSz="577850">
            <a:lnSpc>
              <a:spcPct val="90000"/>
            </a:lnSpc>
            <a:spcBef>
              <a:spcPct val="0"/>
            </a:spcBef>
            <a:spcAft>
              <a:spcPct val="35000"/>
            </a:spcAft>
          </a:pPr>
          <a:r>
            <a:rPr lang="en-US" sz="1300" kern="1200" dirty="0" smtClean="0">
              <a:solidFill>
                <a:schemeClr val="tx1"/>
              </a:solidFill>
            </a:rPr>
            <a:t>Sales &amp; Marketing to OEMS</a:t>
          </a:r>
          <a:endParaRPr lang="en-US" sz="1300" kern="1200" dirty="0">
            <a:solidFill>
              <a:schemeClr val="tx1"/>
            </a:solidFill>
          </a:endParaRPr>
        </a:p>
      </dsp:txBody>
      <dsp:txXfrm rot="10800000">
        <a:off x="2498006" y="1684321"/>
        <a:ext cx="1430021" cy="1430021"/>
      </dsp:txXfrm>
    </dsp:sp>
    <dsp:sp modelId="{7A1ACD8B-B9F7-4BF8-8908-ED0F2A137765}">
      <dsp:nvSpPr>
        <dsp:cNvPr id="0" name=""/>
        <dsp:cNvSpPr/>
      </dsp:nvSpPr>
      <dsp:spPr>
        <a:xfrm rot="16200000">
          <a:off x="1001932" y="1684321"/>
          <a:ext cx="1430021" cy="1430021"/>
        </a:xfrm>
        <a:prstGeom prst="pieWedge">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endParaRPr lang="en-US" sz="1300" kern="1200" dirty="0" smtClean="0">
            <a:solidFill>
              <a:schemeClr val="tx1"/>
            </a:solidFill>
          </a:endParaRPr>
        </a:p>
        <a:p>
          <a:pPr lvl="0" algn="ctr" defTabSz="577850">
            <a:lnSpc>
              <a:spcPct val="90000"/>
            </a:lnSpc>
            <a:spcBef>
              <a:spcPct val="0"/>
            </a:spcBef>
            <a:spcAft>
              <a:spcPct val="35000"/>
            </a:spcAft>
          </a:pPr>
          <a:r>
            <a:rPr lang="en-US" sz="1300" kern="1200" dirty="0" smtClean="0">
              <a:solidFill>
                <a:schemeClr val="tx1"/>
              </a:solidFill>
            </a:rPr>
            <a:t>3</a:t>
          </a:r>
          <a:r>
            <a:rPr lang="en-US" sz="1300" kern="1200" baseline="30000" dirty="0" smtClean="0">
              <a:solidFill>
                <a:schemeClr val="tx1"/>
              </a:solidFill>
            </a:rPr>
            <a:t>rd</a:t>
          </a:r>
          <a:r>
            <a:rPr lang="en-US" sz="1300" kern="1200" dirty="0" smtClean="0">
              <a:solidFill>
                <a:schemeClr val="tx1"/>
              </a:solidFill>
            </a:rPr>
            <a:t> Party Testing</a:t>
          </a:r>
          <a:endParaRPr lang="en-US" sz="1300" kern="1200" dirty="0">
            <a:solidFill>
              <a:schemeClr val="tx1"/>
            </a:solidFill>
          </a:endParaRPr>
        </a:p>
      </dsp:txBody>
      <dsp:txXfrm rot="16200000">
        <a:off x="1001932" y="1684321"/>
        <a:ext cx="1430021" cy="1430021"/>
      </dsp:txXfrm>
    </dsp:sp>
    <dsp:sp modelId="{3F40A57F-956E-4128-B954-A2A5BBEDDCA0}">
      <dsp:nvSpPr>
        <dsp:cNvPr id="0" name=""/>
        <dsp:cNvSpPr/>
      </dsp:nvSpPr>
      <dsp:spPr>
        <a:xfrm flipV="1">
          <a:off x="3322854" y="1505689"/>
          <a:ext cx="45720" cy="127586"/>
        </a:xfrm>
        <a:prstGeom prst="star5">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D1EA18-BB1D-4544-9B5D-C88EC1B6336F}">
      <dsp:nvSpPr>
        <dsp:cNvPr id="0" name=""/>
        <dsp:cNvSpPr/>
      </dsp:nvSpPr>
      <dsp:spPr>
        <a:xfrm rot="10800000" flipH="1" flipV="1">
          <a:off x="1520453" y="1424763"/>
          <a:ext cx="1889053" cy="469308"/>
        </a:xfrm>
        <a:prstGeom prst="round2Diag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idx="1"/>
          </p:nvPr>
        </p:nvSpPr>
        <p:spPr>
          <a:xfrm>
            <a:off x="4023092" y="0"/>
            <a:ext cx="3077739" cy="468864"/>
          </a:xfrm>
          <a:prstGeom prst="rect">
            <a:avLst/>
          </a:prstGeom>
        </p:spPr>
        <p:txBody>
          <a:bodyPr vert="horz" lIns="93241" tIns="46621" rIns="93241" bIns="46621" rtlCol="0"/>
          <a:lstStyle>
            <a:lvl1pPr algn="r">
              <a:defRPr sz="1200"/>
            </a:lvl1pPr>
          </a:lstStyle>
          <a:p>
            <a:fld id="{8B61CB3E-CD64-4C55-BAEB-2D5066CE4C34}" type="datetimeFigureOut">
              <a:rPr lang="en-US" smtClean="0"/>
              <a:pPr/>
              <a:t>7/29/2021</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a:p>
        </p:txBody>
      </p:sp>
      <p:sp>
        <p:nvSpPr>
          <p:cNvPr id="5" name="Notes Placeholder 4"/>
          <p:cNvSpPr>
            <a:spLocks noGrp="1"/>
          </p:cNvSpPr>
          <p:nvPr>
            <p:ph type="body" sz="quarter" idx="3"/>
          </p:nvPr>
        </p:nvSpPr>
        <p:spPr>
          <a:xfrm>
            <a:off x="710248" y="4459806"/>
            <a:ext cx="5681980" cy="4224573"/>
          </a:xfrm>
          <a:prstGeom prst="rect">
            <a:avLst/>
          </a:prstGeom>
        </p:spPr>
        <p:txBody>
          <a:bodyPr vert="horz" lIns="93241" tIns="46621" rIns="93241" bIns="4662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8012"/>
            <a:ext cx="3077739" cy="468863"/>
          </a:xfrm>
          <a:prstGeom prst="rect">
            <a:avLst/>
          </a:prstGeom>
        </p:spPr>
        <p:txBody>
          <a:bodyPr vert="horz" lIns="93241" tIns="46621" rIns="93241" bIns="46621" rtlCol="0" anchor="b"/>
          <a:lstStyle>
            <a:lvl1pPr algn="r">
              <a:defRPr sz="1200"/>
            </a:lvl1pPr>
          </a:lstStyle>
          <a:p>
            <a:fld id="{498FB48B-1A8D-4B77-B7FE-9955DA0B11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FB48B-1A8D-4B77-B7FE-9955DA0B115D}"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8C38B2-473A-4520-898F-D2F6C48AA194}"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FCA38-5F15-49D3-BE78-06350D6DD530}" type="slidenum">
              <a:rPr lang="en-US" smtClean="0"/>
              <a:pPr/>
              <a:t>‹#›</a:t>
            </a:fld>
            <a:endParaRPr lang="en-US"/>
          </a:p>
        </p:txBody>
      </p:sp>
    </p:spTree>
    <p:extLst>
      <p:ext uri="{BB962C8B-B14F-4D97-AF65-F5344CB8AC3E}">
        <p14:creationId xmlns="" xmlns:p14="http://schemas.microsoft.com/office/powerpoint/2010/main" val="120390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C38B2-473A-4520-898F-D2F6C48AA194}"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FCA38-5F15-49D3-BE78-06350D6DD530}" type="slidenum">
              <a:rPr lang="en-US" smtClean="0"/>
              <a:pPr/>
              <a:t>‹#›</a:t>
            </a:fld>
            <a:endParaRPr lang="en-US"/>
          </a:p>
        </p:txBody>
      </p:sp>
    </p:spTree>
    <p:extLst>
      <p:ext uri="{BB962C8B-B14F-4D97-AF65-F5344CB8AC3E}">
        <p14:creationId xmlns="" xmlns:p14="http://schemas.microsoft.com/office/powerpoint/2010/main" val="651453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C38B2-473A-4520-898F-D2F6C48AA194}"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FCA38-5F15-49D3-BE78-06350D6DD530}"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45838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C38B2-473A-4520-898F-D2F6C48AA194}"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FCA38-5F15-49D3-BE78-06350D6DD530}" type="slidenum">
              <a:rPr lang="en-US" smtClean="0"/>
              <a:pPr/>
              <a:t>‹#›</a:t>
            </a:fld>
            <a:endParaRPr lang="en-US"/>
          </a:p>
        </p:txBody>
      </p:sp>
    </p:spTree>
    <p:extLst>
      <p:ext uri="{BB962C8B-B14F-4D97-AF65-F5344CB8AC3E}">
        <p14:creationId xmlns="" xmlns:p14="http://schemas.microsoft.com/office/powerpoint/2010/main" val="1081567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C38B2-473A-4520-898F-D2F6C48AA194}"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FCA38-5F15-49D3-BE78-06350D6DD530}"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2072933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C38B2-473A-4520-898F-D2F6C48AA194}"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FCA38-5F15-49D3-BE78-06350D6DD530}" type="slidenum">
              <a:rPr lang="en-US" smtClean="0"/>
              <a:pPr/>
              <a:t>‹#›</a:t>
            </a:fld>
            <a:endParaRPr lang="en-US"/>
          </a:p>
        </p:txBody>
      </p:sp>
    </p:spTree>
    <p:extLst>
      <p:ext uri="{BB962C8B-B14F-4D97-AF65-F5344CB8AC3E}">
        <p14:creationId xmlns="" xmlns:p14="http://schemas.microsoft.com/office/powerpoint/2010/main" val="3239590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8C38B2-473A-4520-898F-D2F6C48AA194}"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FCA38-5F15-49D3-BE78-06350D6DD530}" type="slidenum">
              <a:rPr lang="en-US" smtClean="0"/>
              <a:pPr/>
              <a:t>‹#›</a:t>
            </a:fld>
            <a:endParaRPr lang="en-US"/>
          </a:p>
        </p:txBody>
      </p:sp>
    </p:spTree>
    <p:extLst>
      <p:ext uri="{BB962C8B-B14F-4D97-AF65-F5344CB8AC3E}">
        <p14:creationId xmlns="" xmlns:p14="http://schemas.microsoft.com/office/powerpoint/2010/main" val="4249210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8C38B2-473A-4520-898F-D2F6C48AA194}"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FCA38-5F15-49D3-BE78-06350D6DD530}" type="slidenum">
              <a:rPr lang="en-US" smtClean="0"/>
              <a:pPr/>
              <a:t>‹#›</a:t>
            </a:fld>
            <a:endParaRPr lang="en-US"/>
          </a:p>
        </p:txBody>
      </p:sp>
    </p:spTree>
    <p:extLst>
      <p:ext uri="{BB962C8B-B14F-4D97-AF65-F5344CB8AC3E}">
        <p14:creationId xmlns="" xmlns:p14="http://schemas.microsoft.com/office/powerpoint/2010/main" val="353552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8C38B2-473A-4520-898F-D2F6C48AA194}"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FCA38-5F15-49D3-BE78-06350D6DD530}" type="slidenum">
              <a:rPr lang="en-US" smtClean="0"/>
              <a:pPr/>
              <a:t>‹#›</a:t>
            </a:fld>
            <a:endParaRPr lang="en-US"/>
          </a:p>
        </p:txBody>
      </p:sp>
    </p:spTree>
    <p:extLst>
      <p:ext uri="{BB962C8B-B14F-4D97-AF65-F5344CB8AC3E}">
        <p14:creationId xmlns="" xmlns:p14="http://schemas.microsoft.com/office/powerpoint/2010/main" val="242285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C38B2-473A-4520-898F-D2F6C48AA194}"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FCA38-5F15-49D3-BE78-06350D6DD530}" type="slidenum">
              <a:rPr lang="en-US" smtClean="0"/>
              <a:pPr/>
              <a:t>‹#›</a:t>
            </a:fld>
            <a:endParaRPr lang="en-US"/>
          </a:p>
        </p:txBody>
      </p:sp>
    </p:spTree>
    <p:extLst>
      <p:ext uri="{BB962C8B-B14F-4D97-AF65-F5344CB8AC3E}">
        <p14:creationId xmlns="" xmlns:p14="http://schemas.microsoft.com/office/powerpoint/2010/main" val="357635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8C38B2-473A-4520-898F-D2F6C48AA194}" type="datetimeFigureOut">
              <a:rPr lang="en-US" smtClean="0"/>
              <a:pPr/>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FCA38-5F15-49D3-BE78-06350D6DD530}" type="slidenum">
              <a:rPr lang="en-US" smtClean="0"/>
              <a:pPr/>
              <a:t>‹#›</a:t>
            </a:fld>
            <a:endParaRPr lang="en-US"/>
          </a:p>
        </p:txBody>
      </p:sp>
    </p:spTree>
    <p:extLst>
      <p:ext uri="{BB962C8B-B14F-4D97-AF65-F5344CB8AC3E}">
        <p14:creationId xmlns="" xmlns:p14="http://schemas.microsoft.com/office/powerpoint/2010/main" val="67277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8C38B2-473A-4520-898F-D2F6C48AA194}" type="datetimeFigureOut">
              <a:rPr lang="en-US" smtClean="0"/>
              <a:pPr/>
              <a:t>7/29/2021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4FCA38-5F15-49D3-BE78-06350D6DD530}" type="slidenum">
              <a:rPr lang="en-US" smtClean="0"/>
              <a:pPr/>
              <a:t>‹#›</a:t>
            </a:fld>
            <a:endParaRPr lang="en-US"/>
          </a:p>
        </p:txBody>
      </p:sp>
    </p:spTree>
    <p:extLst>
      <p:ext uri="{BB962C8B-B14F-4D97-AF65-F5344CB8AC3E}">
        <p14:creationId xmlns="" xmlns:p14="http://schemas.microsoft.com/office/powerpoint/2010/main" val="1984417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8C38B2-473A-4520-898F-D2F6C48AA194}" type="datetimeFigureOut">
              <a:rPr lang="en-US" smtClean="0"/>
              <a:pPr/>
              <a:t>7/29/2021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4FCA38-5F15-49D3-BE78-06350D6DD530}" type="slidenum">
              <a:rPr lang="en-US" smtClean="0"/>
              <a:pPr/>
              <a:t>‹#›</a:t>
            </a:fld>
            <a:endParaRPr lang="en-US"/>
          </a:p>
        </p:txBody>
      </p:sp>
    </p:spTree>
    <p:extLst>
      <p:ext uri="{BB962C8B-B14F-4D97-AF65-F5344CB8AC3E}">
        <p14:creationId xmlns="" xmlns:p14="http://schemas.microsoft.com/office/powerpoint/2010/main" val="1794597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C38B2-473A-4520-898F-D2F6C48AA194}" type="datetimeFigureOut">
              <a:rPr lang="en-US" smtClean="0"/>
              <a:pPr/>
              <a:t>7/29/2021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4FCA38-5F15-49D3-BE78-06350D6DD530}" type="slidenum">
              <a:rPr lang="en-US" smtClean="0"/>
              <a:pPr/>
              <a:t>‹#›</a:t>
            </a:fld>
            <a:endParaRPr lang="en-US"/>
          </a:p>
        </p:txBody>
      </p:sp>
    </p:spTree>
    <p:extLst>
      <p:ext uri="{BB962C8B-B14F-4D97-AF65-F5344CB8AC3E}">
        <p14:creationId xmlns="" xmlns:p14="http://schemas.microsoft.com/office/powerpoint/2010/main" val="272250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18C38B2-473A-4520-898F-D2F6C48AA194}" type="datetimeFigureOut">
              <a:rPr lang="en-US" smtClean="0"/>
              <a:pPr/>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FCA38-5F15-49D3-BE78-06350D6DD530}" type="slidenum">
              <a:rPr lang="en-US" smtClean="0"/>
              <a:pPr/>
              <a:t>‹#›</a:t>
            </a:fld>
            <a:endParaRPr lang="en-US"/>
          </a:p>
        </p:txBody>
      </p:sp>
    </p:spTree>
    <p:extLst>
      <p:ext uri="{BB962C8B-B14F-4D97-AF65-F5344CB8AC3E}">
        <p14:creationId xmlns="" xmlns:p14="http://schemas.microsoft.com/office/powerpoint/2010/main" val="75753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8C38B2-473A-4520-898F-D2F6C48AA194}" type="datetimeFigureOut">
              <a:rPr lang="en-US" smtClean="0"/>
              <a:pPr/>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FCA38-5F15-49D3-BE78-06350D6DD530}" type="slidenum">
              <a:rPr lang="en-US" smtClean="0"/>
              <a:pPr/>
              <a:t>‹#›</a:t>
            </a:fld>
            <a:endParaRPr lang="en-US"/>
          </a:p>
        </p:txBody>
      </p:sp>
    </p:spTree>
    <p:extLst>
      <p:ext uri="{BB962C8B-B14F-4D97-AF65-F5344CB8AC3E}">
        <p14:creationId xmlns="" xmlns:p14="http://schemas.microsoft.com/office/powerpoint/2010/main" val="262957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8C38B2-473A-4520-898F-D2F6C48AA194}" type="datetimeFigureOut">
              <a:rPr lang="en-US" smtClean="0"/>
              <a:pPr/>
              <a:t>7/29/2021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54FCA38-5F15-49D3-BE78-06350D6DD530}" type="slidenum">
              <a:rPr lang="en-US" smtClean="0"/>
              <a:pPr/>
              <a:t>‹#›</a:t>
            </a:fld>
            <a:endParaRPr lang="en-US"/>
          </a:p>
        </p:txBody>
      </p:sp>
    </p:spTree>
    <p:extLst>
      <p:ext uri="{BB962C8B-B14F-4D97-AF65-F5344CB8AC3E}">
        <p14:creationId xmlns="" xmlns:p14="http://schemas.microsoft.com/office/powerpoint/2010/main" val="13843733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5.png"/><Relationship Id="rId7" Type="http://schemas.openxmlformats.org/officeDocument/2006/relationships/slide" Target="slide2.xm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fool.com/investing/2019/02/09/hemp-vs-marijuana-whats-the-difference.aspx"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whatiscbd.com/role-of-the-endocannabinoid-system-in-mood-homeostasis/" TargetMode="External"/><Relationship Id="rId7" Type="http://schemas.openxmlformats.org/officeDocument/2006/relationships/slide" Target="slide2.xml"/><Relationship Id="rId2" Type="http://schemas.openxmlformats.org/officeDocument/2006/relationships/hyperlink" Target="https://www.leafly.com/news/cannabis-101/list-major-cannabinoids-cannabis-effects" TargetMode="Externa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hyperlink" Target="https://www.leafly.com/news/cannabis-101/list-major-cannabinoids-cannabis-effects" TargetMode="External"/><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rmers.gov/manage/hemp" TargetMode="External"/><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8.xml"/><Relationship Id="rId3" Type="http://schemas.openxmlformats.org/officeDocument/2006/relationships/slide" Target="slide3.xml"/><Relationship Id="rId21" Type="http://schemas.openxmlformats.org/officeDocument/2006/relationships/slide" Target="slide23.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 Type="http://schemas.openxmlformats.org/officeDocument/2006/relationships/notesSlide" Target="../notesSlides/notesSlide1.xml"/><Relationship Id="rId16" Type="http://schemas.openxmlformats.org/officeDocument/2006/relationships/slide" Target="slide16.xml"/><Relationship Id="rId20"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image" Target="../media/image3.png"/><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xml"/><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26.xml"/><Relationship Id="rId7" Type="http://schemas.openxmlformats.org/officeDocument/2006/relationships/slide" Target="slide30.xml"/><Relationship Id="rId2"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29.xml"/><Relationship Id="rId5" Type="http://schemas.openxmlformats.org/officeDocument/2006/relationships/slide" Target="slide28.xml"/><Relationship Id="rId4" Type="http://schemas.openxmlformats.org/officeDocument/2006/relationships/slide" Target="slide27.xml"/><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4.xml"/><Relationship Id="rId7" Type="http://schemas.openxmlformats.org/officeDocument/2006/relationships/slide" Target="slide2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4.xml"/><Relationship Id="rId7" Type="http://schemas.openxmlformats.org/officeDocument/2006/relationships/slide" Target="slide2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27.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4.xml"/><Relationship Id="rId7" Type="http://schemas.openxmlformats.org/officeDocument/2006/relationships/slide" Target="slide2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4.xml"/><Relationship Id="rId7" Type="http://schemas.openxmlformats.org/officeDocument/2006/relationships/slide" Target="slide2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4.xml"/><Relationship Id="rId7" Type="http://schemas.openxmlformats.org/officeDocument/2006/relationships/slide" Target="slide2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3.png"/><Relationship Id="rId7"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24.xml"/><Relationship Id="rId9" Type="http://schemas.openxmlformats.org/officeDocument/2006/relationships/slide" Target="slide30.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1.xml"/><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diagramDrawing" Target="../diagrams/drawing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q9rdyxc1f2ujnjcv72ba.jpg"/>
          <p:cNvPicPr>
            <a:picLocks noChangeAspect="1"/>
          </p:cNvPicPr>
          <p:nvPr/>
        </p:nvPicPr>
        <p:blipFill>
          <a:blip r:embed="rId2" cstate="print"/>
          <a:stretch>
            <a:fillRect/>
          </a:stretch>
        </p:blipFill>
        <p:spPr>
          <a:xfrm>
            <a:off x="-619125" y="0"/>
            <a:ext cx="9144000" cy="6858000"/>
          </a:xfrm>
          <a:prstGeom prst="rect">
            <a:avLst/>
          </a:prstGeom>
        </p:spPr>
      </p:pic>
      <p:sp>
        <p:nvSpPr>
          <p:cNvPr id="35" name="Parallelogram 34">
            <a:extLst>
              <a:ext uri="{FF2B5EF4-FFF2-40B4-BE49-F238E27FC236}">
                <a16:creationId xmlns="" xmlns:a16="http://schemas.microsoft.com/office/drawing/2014/main" id="{3A6596D4-D53C-424F-9F16-CC8686C079E0}"/>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763405" y="0"/>
            <a:ext cx="5486400" cy="6858000"/>
          </a:xfrm>
          <a:prstGeom prst="parallelogram">
            <a:avLst>
              <a:gd name="adj" fmla="val 14937"/>
            </a:avLst>
          </a:prstGeom>
          <a:solidFill>
            <a:schemeClr val="tx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 xmlns:a16="http://schemas.microsoft.com/office/drawing/2014/main" id="{81BB890B-70D4-42FE-A599-6AEF1A42D972}"/>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 xmlns:a16="http://schemas.microsoft.com/office/drawing/2014/main" id="{3842D646-B58C-43C8-8152-01BC782B725D}"/>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 xmlns:a16="http://schemas.microsoft.com/office/drawing/2014/main" id="{9772CABD-4211-42AA-B349-D4002E52F1EF}"/>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 xmlns:a16="http://schemas.microsoft.com/office/drawing/2014/main" id="{BBD91630-4DBA-4294-8016-FEB5C3B0CED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 xmlns:a16="http://schemas.microsoft.com/office/drawing/2014/main" id="{E67D1587-504D-41BC-9D48-B61257BFBCF0}"/>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 xmlns:a16="http://schemas.microsoft.com/office/drawing/2014/main" id="{8765DD1A-F044-4DE7-8A9B-7C30DC85A4AF}"/>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8">
            <a:extLst>
              <a:ext uri="{FF2B5EF4-FFF2-40B4-BE49-F238E27FC236}">
                <a16:creationId xmlns="" xmlns:a16="http://schemas.microsoft.com/office/drawing/2014/main" id="{2FE2170D-72D6-48A8-8E9A-BFF3BF03D032}"/>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 xmlns:a16="http://schemas.microsoft.com/office/drawing/2014/main" id="{01D19436-094D-463D-AFEA-870FDBD03797}"/>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 xmlns:a16="http://schemas.microsoft.com/office/drawing/2014/main" id="{9A2DE6E0-967C-4C58-8558-EC08F1138BD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 xmlns:a16="http://schemas.microsoft.com/office/drawing/2014/main" id="{3559A5F2-8BE0-4998-A1E4-1B145465A98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TextBox 28">
            <a:extLst>
              <a:ext uri="{FF2B5EF4-FFF2-40B4-BE49-F238E27FC236}">
                <a16:creationId xmlns="" xmlns:a16="http://schemas.microsoft.com/office/drawing/2014/main" id="{E12D7AC0-EA4D-43F5-9A4B-5EE400D20D23}"/>
              </a:ext>
            </a:extLst>
          </p:cNvPr>
          <p:cNvSpPr txBox="1"/>
          <p:nvPr/>
        </p:nvSpPr>
        <p:spPr>
          <a:xfrm>
            <a:off x="3531901" y="222096"/>
            <a:ext cx="4260341" cy="3831818"/>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5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Profiting</a:t>
            </a:r>
            <a:br>
              <a:rPr lang="en-US" sz="5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br>
            <a:r>
              <a:rPr lang="en-US" sz="5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From</a:t>
            </a:r>
            <a:r>
              <a:rPr lang="en-US" sz="54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r>
            <a:br>
              <a:rPr lang="en-US" sz="54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br>
            <a:r>
              <a:rPr lang="en-US" sz="5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Cannabis</a:t>
            </a:r>
            <a:br>
              <a:rPr lang="en-US" sz="5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br>
            <a:r>
              <a:rPr lang="en-US" sz="5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Sativa</a:t>
            </a:r>
            <a:endParaRPr lang="en-US" sz="54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a:p>
            <a:pPr>
              <a:lnSpc>
                <a:spcPct val="90000"/>
              </a:lnSpc>
            </a:pPr>
            <a:endParaRPr lang="en-US" sz="54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sp>
        <p:nvSpPr>
          <p:cNvPr id="31" name="TextBox 30">
            <a:extLst>
              <a:ext uri="{FF2B5EF4-FFF2-40B4-BE49-F238E27FC236}">
                <a16:creationId xmlns="" xmlns:a16="http://schemas.microsoft.com/office/drawing/2014/main" id="{26047A1E-4DAE-472C-A40A-4112A27B8573}"/>
              </a:ext>
            </a:extLst>
          </p:cNvPr>
          <p:cNvSpPr txBox="1"/>
          <p:nvPr/>
        </p:nvSpPr>
        <p:spPr>
          <a:xfrm>
            <a:off x="3196338" y="3386901"/>
            <a:ext cx="5046331" cy="2336024"/>
          </a:xfrm>
          <a:prstGeom prst="rect">
            <a:avLst/>
          </a:prstGeom>
          <a:noFill/>
        </p:spPr>
        <p:txBody>
          <a:bodyPr wrap="square" rtlCol="0">
            <a:spAutoFit/>
          </a:bodyPr>
          <a:lstStyle/>
          <a:p>
            <a:pPr>
              <a:lnSpc>
                <a:spcPct val="120000"/>
              </a:lnSpc>
            </a:pPr>
            <a:r>
              <a:rPr lang="en-US" dirty="0" smtClean="0">
                <a:ln w="0"/>
                <a:gradFill>
                  <a:gsLst>
                    <a:gs pos="21000">
                      <a:srgbClr val="53575C"/>
                    </a:gs>
                    <a:gs pos="88000">
                      <a:srgbClr val="C5C7CA"/>
                    </a:gs>
                  </a:gsLst>
                  <a:lin ang="5400000"/>
                </a:gradFill>
              </a:rPr>
              <a:t>      </a:t>
            </a:r>
            <a:r>
              <a:rPr lang="en-US" sz="1400" dirty="0" smtClean="0">
                <a:ln w="0"/>
                <a:solidFill>
                  <a:schemeClr val="bg1">
                    <a:lumMod val="75000"/>
                  </a:schemeClr>
                </a:solidFill>
              </a:rPr>
              <a:t>This Document is a Training Manual </a:t>
            </a:r>
            <a:br>
              <a:rPr lang="en-US" sz="1400" dirty="0" smtClean="0">
                <a:ln w="0"/>
                <a:solidFill>
                  <a:schemeClr val="bg1">
                    <a:lumMod val="75000"/>
                  </a:schemeClr>
                </a:solidFill>
              </a:rPr>
            </a:br>
            <a:r>
              <a:rPr lang="en-US" sz="1400" dirty="0" smtClean="0">
                <a:ln w="0"/>
                <a:solidFill>
                  <a:schemeClr val="bg1">
                    <a:lumMod val="75000"/>
                  </a:schemeClr>
                </a:solidFill>
              </a:rPr>
              <a:t>     for the Industrial Marketing &amp; Sales</a:t>
            </a:r>
            <a:br>
              <a:rPr lang="en-US" sz="1400" dirty="0" smtClean="0">
                <a:ln w="0"/>
                <a:solidFill>
                  <a:schemeClr val="bg1">
                    <a:lumMod val="75000"/>
                  </a:schemeClr>
                </a:solidFill>
              </a:rPr>
            </a:br>
            <a:r>
              <a:rPr lang="en-US" sz="1400" dirty="0" smtClean="0">
                <a:ln w="0"/>
                <a:solidFill>
                  <a:schemeClr val="bg1">
                    <a:lumMod val="75000"/>
                  </a:schemeClr>
                </a:solidFill>
              </a:rPr>
              <a:t>    of Hemp Plant Extracts, these include: </a:t>
            </a:r>
            <a:br>
              <a:rPr lang="en-US" sz="1400" dirty="0" smtClean="0">
                <a:ln w="0"/>
                <a:solidFill>
                  <a:schemeClr val="bg1">
                    <a:lumMod val="75000"/>
                  </a:schemeClr>
                </a:solidFill>
              </a:rPr>
            </a:br>
            <a:r>
              <a:rPr lang="en-US" sz="1400" dirty="0" smtClean="0">
                <a:ln w="0"/>
                <a:solidFill>
                  <a:schemeClr val="bg1">
                    <a:lumMod val="75000"/>
                  </a:schemeClr>
                </a:solidFill>
              </a:rPr>
              <a:t>   Broad Spectrum </a:t>
            </a:r>
            <a:r>
              <a:rPr lang="en-US" sz="1400" dirty="0" err="1" smtClean="0">
                <a:ln w="0"/>
                <a:solidFill>
                  <a:schemeClr val="bg1">
                    <a:lumMod val="75000"/>
                  </a:schemeClr>
                </a:solidFill>
              </a:rPr>
              <a:t>Cannabidiol</a:t>
            </a:r>
            <a:r>
              <a:rPr lang="en-US" sz="1400" dirty="0" smtClean="0">
                <a:ln w="0"/>
                <a:solidFill>
                  <a:schemeClr val="bg1">
                    <a:lumMod val="75000"/>
                  </a:schemeClr>
                </a:solidFill>
              </a:rPr>
              <a:t> (CBD) with </a:t>
            </a:r>
            <a:br>
              <a:rPr lang="en-US" sz="1400" dirty="0" smtClean="0">
                <a:ln w="0"/>
                <a:solidFill>
                  <a:schemeClr val="bg1">
                    <a:lumMod val="75000"/>
                  </a:schemeClr>
                </a:solidFill>
              </a:rPr>
            </a:br>
            <a:r>
              <a:rPr lang="en-US" sz="1400" dirty="0" smtClean="0">
                <a:ln w="0"/>
                <a:solidFill>
                  <a:schemeClr val="bg1">
                    <a:lumMod val="75000"/>
                  </a:schemeClr>
                </a:solidFill>
              </a:rPr>
              <a:t>  0.0% THC, Full Spectrum CBD, and </a:t>
            </a:r>
            <a:br>
              <a:rPr lang="en-US" sz="1400" dirty="0" smtClean="0">
                <a:ln w="0"/>
                <a:solidFill>
                  <a:schemeClr val="bg1">
                    <a:lumMod val="75000"/>
                  </a:schemeClr>
                </a:solidFill>
              </a:rPr>
            </a:br>
            <a:r>
              <a:rPr lang="en-US" sz="1400" dirty="0" smtClean="0">
                <a:ln w="0"/>
                <a:solidFill>
                  <a:schemeClr val="bg1">
                    <a:lumMod val="75000"/>
                  </a:schemeClr>
                </a:solidFill>
              </a:rPr>
              <a:t>Isolates for CBD, CBG, CBN, </a:t>
            </a:r>
            <a:r>
              <a:rPr lang="en-US" sz="1400" dirty="0" err="1" smtClean="0">
                <a:ln w="0"/>
                <a:solidFill>
                  <a:schemeClr val="bg1">
                    <a:lumMod val="75000"/>
                  </a:schemeClr>
                </a:solidFill>
              </a:rPr>
              <a:t>CBDa</a:t>
            </a:r>
            <a:r>
              <a:rPr lang="en-US" sz="1400" dirty="0" smtClean="0">
                <a:ln w="0"/>
                <a:solidFill>
                  <a:schemeClr val="bg1">
                    <a:lumMod val="75000"/>
                  </a:schemeClr>
                </a:solidFill>
              </a:rPr>
              <a:t> etc. </a:t>
            </a:r>
            <a:r>
              <a:rPr lang="en-US" sz="1400" dirty="0" smtClean="0">
                <a:ln w="0"/>
                <a:gradFill>
                  <a:gsLst>
                    <a:gs pos="21000">
                      <a:srgbClr val="53575C"/>
                    </a:gs>
                    <a:gs pos="88000">
                      <a:srgbClr val="C5C7CA"/>
                    </a:gs>
                  </a:gsLst>
                  <a:lin ang="5400000"/>
                </a:gradFill>
              </a:rPr>
              <a:t/>
            </a:r>
            <a:br>
              <a:rPr lang="en-US" sz="1400" dirty="0" smtClean="0">
                <a:ln w="0"/>
                <a:gradFill>
                  <a:gsLst>
                    <a:gs pos="21000">
                      <a:srgbClr val="53575C"/>
                    </a:gs>
                    <a:gs pos="88000">
                      <a:srgbClr val="C5C7CA"/>
                    </a:gs>
                  </a:gsLst>
                  <a:lin ang="5400000"/>
                </a:gradFill>
              </a:rPr>
            </a:br>
            <a:endParaRPr lang="en-US" sz="1400" dirty="0" smtClean="0">
              <a:ln w="0"/>
              <a:gradFill>
                <a:gsLst>
                  <a:gs pos="21000">
                    <a:srgbClr val="53575C"/>
                  </a:gs>
                  <a:gs pos="88000">
                    <a:srgbClr val="C5C7CA"/>
                  </a:gs>
                </a:gsLst>
                <a:lin ang="5400000"/>
              </a:gradFill>
            </a:endParaRPr>
          </a:p>
          <a:p>
            <a:pPr>
              <a:lnSpc>
                <a:spcPct val="130000"/>
              </a:lnSpc>
            </a:pPr>
            <a:r>
              <a:rPr lang="en-US" dirty="0" smtClean="0">
                <a:ln w="0"/>
                <a:gradFill>
                  <a:gsLst>
                    <a:gs pos="21000">
                      <a:srgbClr val="53575C"/>
                    </a:gs>
                    <a:gs pos="88000">
                      <a:srgbClr val="C5C7CA"/>
                    </a:gs>
                  </a:gsLst>
                  <a:lin ang="5400000"/>
                </a:gradFill>
              </a:rPr>
              <a:t>  </a:t>
            </a:r>
            <a:endParaRPr lang="en-US" dirty="0">
              <a:ln w="0"/>
              <a:gradFill>
                <a:gsLst>
                  <a:gs pos="21000">
                    <a:srgbClr val="53575C"/>
                  </a:gs>
                  <a:gs pos="88000">
                    <a:srgbClr val="C5C7CA"/>
                  </a:gs>
                </a:gsLst>
                <a:lin ang="5400000"/>
              </a:gradFill>
            </a:endParaRPr>
          </a:p>
        </p:txBody>
      </p:sp>
      <p:sp>
        <p:nvSpPr>
          <p:cNvPr id="18" name="TextBox 17"/>
          <p:cNvSpPr txBox="1"/>
          <p:nvPr/>
        </p:nvSpPr>
        <p:spPr>
          <a:xfrm>
            <a:off x="171450" y="5219700"/>
            <a:ext cx="2543176" cy="461665"/>
          </a:xfrm>
          <a:prstGeom prst="rect">
            <a:avLst/>
          </a:prstGeom>
          <a:noFill/>
        </p:spPr>
        <p:txBody>
          <a:bodyPr wrap="square" rtlCol="0">
            <a:spAutoFit/>
          </a:bodyPr>
          <a:lstStyle/>
          <a:p>
            <a:r>
              <a:rPr lang="en-US" sz="800" i="1" dirty="0" smtClean="0">
                <a:solidFill>
                  <a:schemeClr val="bg1">
                    <a:lumMod val="50000"/>
                  </a:schemeClr>
                </a:solidFill>
                <a:latin typeface="Calibri" pitchFamily="34" charset="0"/>
                <a:cs typeface="Calibri" pitchFamily="34" charset="0"/>
              </a:rPr>
              <a:t>&gt;90%  CBD Extract </a:t>
            </a:r>
            <a:br>
              <a:rPr lang="en-US" sz="800" i="1" dirty="0" smtClean="0">
                <a:solidFill>
                  <a:schemeClr val="bg1">
                    <a:lumMod val="50000"/>
                  </a:schemeClr>
                </a:solidFill>
                <a:latin typeface="Calibri" pitchFamily="34" charset="0"/>
                <a:cs typeface="Calibri" pitchFamily="34" charset="0"/>
              </a:rPr>
            </a:br>
            <a:r>
              <a:rPr lang="en-US" sz="800" i="1" dirty="0" smtClean="0">
                <a:solidFill>
                  <a:schemeClr val="bg1">
                    <a:lumMod val="50000"/>
                  </a:schemeClr>
                </a:solidFill>
                <a:latin typeface="Calibri" pitchFamily="34" charset="0"/>
                <a:cs typeface="Calibri" pitchFamily="34" charset="0"/>
              </a:rPr>
              <a:t>w/0.00% THC </a:t>
            </a:r>
          </a:p>
          <a:p>
            <a:r>
              <a:rPr lang="en-US" sz="800" i="1" dirty="0" smtClean="0">
                <a:solidFill>
                  <a:schemeClr val="bg1">
                    <a:lumMod val="50000"/>
                  </a:schemeClr>
                </a:solidFill>
                <a:latin typeface="Calibri" pitchFamily="34" charset="0"/>
                <a:cs typeface="Calibri" pitchFamily="34" charset="0"/>
              </a:rPr>
              <a:t>(non-detectable)</a:t>
            </a:r>
            <a:endParaRPr lang="en-US" sz="800" i="1" dirty="0">
              <a:solidFill>
                <a:schemeClr val="bg1">
                  <a:lumMod val="50000"/>
                </a:schemeClr>
              </a:solidFill>
              <a:latin typeface="Calibri" pitchFamily="34" charset="0"/>
              <a:cs typeface="Calibri" pitchFamily="34" charset="0"/>
            </a:endParaRPr>
          </a:p>
        </p:txBody>
      </p:sp>
      <p:pic>
        <p:nvPicPr>
          <p:cNvPr id="26629" name="Picture 5"/>
          <p:cNvPicPr>
            <a:picLocks noChangeAspect="1" noChangeArrowheads="1"/>
          </p:cNvPicPr>
          <p:nvPr/>
        </p:nvPicPr>
        <p:blipFill>
          <a:blip r:embed="rId3" cstate="print"/>
          <a:srcRect/>
          <a:stretch>
            <a:fillRect/>
          </a:stretch>
        </p:blipFill>
        <p:spPr bwMode="auto">
          <a:xfrm>
            <a:off x="2986088" y="5562600"/>
            <a:ext cx="3438525" cy="609600"/>
          </a:xfrm>
          <a:prstGeom prst="rect">
            <a:avLst/>
          </a:prstGeom>
          <a:noFill/>
          <a:ln w="9525">
            <a:noFill/>
            <a:miter lim="800000"/>
            <a:headEnd/>
            <a:tailEnd/>
          </a:ln>
          <a:effectLst/>
        </p:spPr>
      </p:pic>
    </p:spTree>
    <p:extLst>
      <p:ext uri="{BB962C8B-B14F-4D97-AF65-F5344CB8AC3E}">
        <p14:creationId xmlns="" xmlns:p14="http://schemas.microsoft.com/office/powerpoint/2010/main" val="2763201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DF0B009E-0016-4542-8AFB-A5B01456D6F4}"/>
              </a:ext>
            </a:extLst>
          </p:cNvPr>
          <p:cNvSpPr/>
          <p:nvPr/>
        </p:nvSpPr>
        <p:spPr>
          <a:xfrm rot="20711217">
            <a:off x="6003139" y="44753"/>
            <a:ext cx="1932675"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CFD09B5-4A6B-4107-AA5F-11D33C4B29D2}"/>
              </a:ext>
            </a:extLst>
          </p:cNvPr>
          <p:cNvSpPr/>
          <p:nvPr/>
        </p:nvSpPr>
        <p:spPr>
          <a:xfrm>
            <a:off x="0" y="0"/>
            <a:ext cx="7092176"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2E1F7C40-1D61-4A7F-8B61-ECC66496D7BA}"/>
              </a:ext>
            </a:extLst>
          </p:cNvPr>
          <p:cNvSpPr/>
          <p:nvPr/>
        </p:nvSpPr>
        <p:spPr>
          <a:xfrm>
            <a:off x="906489" y="6351507"/>
            <a:ext cx="2248191" cy="496290"/>
          </a:xfrm>
          <a:prstGeom prst="rect">
            <a:avLst/>
          </a:prstGeom>
          <a:effectLst/>
        </p:spPr>
        <p:txBody>
          <a:bodyPr wrap="square">
            <a:spAutoFit/>
          </a:bodyPr>
          <a:lstStyle/>
          <a:p>
            <a:pPr>
              <a:lnSpc>
                <a:spcPct val="125000"/>
              </a:lnSpc>
            </a:pPr>
            <a:r>
              <a:rPr lang="en-US" sz="700" dirty="0">
                <a:latin typeface="Microsoft JhengHei" panose="020B0604030504040204" pitchFamily="34" charset="-120"/>
                <a:ea typeface="Microsoft JhengHei" panose="020B0604030504040204" pitchFamily="34" charset="-120"/>
              </a:rPr>
              <a:t>(Above) Two distillations columns:: one for methanol removal the other for final biodiesel distillation</a:t>
            </a:r>
          </a:p>
        </p:txBody>
      </p:sp>
      <p:sp>
        <p:nvSpPr>
          <p:cNvPr id="12" name="Rectangle 11">
            <a:extLst>
              <a:ext uri="{FF2B5EF4-FFF2-40B4-BE49-F238E27FC236}">
                <a16:creationId xmlns="" xmlns:a16="http://schemas.microsoft.com/office/drawing/2014/main" id="{5F02CA2A-AE3D-490E-A8EB-82F6C1B0476C}"/>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 xmlns:a16="http://schemas.microsoft.com/office/drawing/2014/main" id="{128FC7FC-563A-435A-8A0D-4E69B5301F28}"/>
              </a:ext>
            </a:extLst>
          </p:cNvPr>
          <p:cNvSpPr txBox="1"/>
          <p:nvPr/>
        </p:nvSpPr>
        <p:spPr>
          <a:xfrm>
            <a:off x="1127087" y="225574"/>
            <a:ext cx="5592690"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Certificate of Analysis</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21" name="Straight Connector 20">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31" name="Picture 30" descr="CoA Mathco - THCF.jpg"/>
          <p:cNvPicPr>
            <a:picLocks noChangeAspect="1"/>
          </p:cNvPicPr>
          <p:nvPr/>
        </p:nvPicPr>
        <p:blipFill>
          <a:blip r:embed="rId2" cstate="print"/>
          <a:srcRect b="13334"/>
          <a:stretch>
            <a:fillRect/>
          </a:stretch>
        </p:blipFill>
        <p:spPr>
          <a:xfrm>
            <a:off x="2614972" y="2345552"/>
            <a:ext cx="5498907" cy="3309869"/>
          </a:xfrm>
          <a:prstGeom prst="rect">
            <a:avLst/>
          </a:prstGeom>
          <a:effectLst>
            <a:outerShdw blurRad="203200" dist="88900" dir="2400000" sx="101000" sy="101000" algn="ctr" rotWithShape="0">
              <a:srgbClr val="000000">
                <a:alpha val="61000"/>
              </a:srgbClr>
            </a:outerShdw>
          </a:effectLst>
        </p:spPr>
      </p:pic>
      <p:sp>
        <p:nvSpPr>
          <p:cNvPr id="32" name="TextBox 31">
            <a:extLst>
              <a:ext uri="{FF2B5EF4-FFF2-40B4-BE49-F238E27FC236}">
                <a16:creationId xmlns="" xmlns:a16="http://schemas.microsoft.com/office/drawing/2014/main" id="{0B9875BD-0E25-44F7-91B3-D7F36BACFF35}"/>
              </a:ext>
            </a:extLst>
          </p:cNvPr>
          <p:cNvSpPr txBox="1"/>
          <p:nvPr/>
        </p:nvSpPr>
        <p:spPr>
          <a:xfrm>
            <a:off x="523560" y="1006063"/>
            <a:ext cx="6174952" cy="400110"/>
          </a:xfrm>
          <a:prstGeom prst="rect">
            <a:avLst/>
          </a:prstGeom>
          <a:noFill/>
        </p:spPr>
        <p:txBody>
          <a:bodyPr wrap="square" rtlCol="0">
            <a:spAutoFit/>
          </a:bodyPr>
          <a:lstStyle/>
          <a:p>
            <a:r>
              <a:rPr lang="en-US" sz="2000" dirty="0" smtClean="0">
                <a:ln w="0"/>
                <a:solidFill>
                  <a:schemeClr val="bg1"/>
                </a:solidFill>
              </a:rPr>
              <a:t>Reading the Lab Report (Certificate of Analysis)</a:t>
            </a:r>
            <a:endParaRPr lang="en-US" sz="2000" dirty="0">
              <a:ln w="0"/>
              <a:solidFill>
                <a:schemeClr val="bg1"/>
              </a:solidFill>
            </a:endParaRPr>
          </a:p>
        </p:txBody>
      </p:sp>
      <p:sp>
        <p:nvSpPr>
          <p:cNvPr id="33" name="TextBox 32">
            <a:extLst>
              <a:ext uri="{FF2B5EF4-FFF2-40B4-BE49-F238E27FC236}">
                <a16:creationId xmlns="" xmlns:a16="http://schemas.microsoft.com/office/drawing/2014/main" id="{C2A30945-BEBA-4258-A56E-EACB0DF75813}"/>
              </a:ext>
            </a:extLst>
          </p:cNvPr>
          <p:cNvSpPr txBox="1"/>
          <p:nvPr/>
        </p:nvSpPr>
        <p:spPr>
          <a:xfrm>
            <a:off x="536520" y="1432706"/>
            <a:ext cx="6672353" cy="830997"/>
          </a:xfrm>
          <a:prstGeom prst="rect">
            <a:avLst/>
          </a:prstGeom>
          <a:noFill/>
        </p:spPr>
        <p:txBody>
          <a:bodyPr wrap="square" rtlCol="0">
            <a:spAutoFit/>
          </a:bodyPr>
          <a:lstStyle/>
          <a:p>
            <a:r>
              <a:rPr lang="en-US" sz="1600" dirty="0" smtClean="0">
                <a:solidFill>
                  <a:srgbClr val="94DE61"/>
                </a:solidFill>
              </a:rPr>
              <a:t>The report </a:t>
            </a:r>
            <a:r>
              <a:rPr lang="en-US" sz="1600" dirty="0" smtClean="0">
                <a:solidFill>
                  <a:schemeClr val="accent2">
                    <a:lumMod val="60000"/>
                    <a:lumOff val="40000"/>
                  </a:schemeClr>
                </a:solidFill>
              </a:rPr>
              <a:t>provides precise measurements of the key ingredients </a:t>
            </a:r>
            <a:br>
              <a:rPr lang="en-US" sz="1600" dirty="0" smtClean="0">
                <a:solidFill>
                  <a:schemeClr val="accent2">
                    <a:lumMod val="60000"/>
                    <a:lumOff val="40000"/>
                  </a:schemeClr>
                </a:solidFill>
              </a:rPr>
            </a:br>
            <a:r>
              <a:rPr lang="en-US" sz="1600" dirty="0" smtClean="0">
                <a:solidFill>
                  <a:schemeClr val="accent2">
                    <a:lumMod val="60000"/>
                    <a:lumOff val="40000"/>
                  </a:schemeClr>
                </a:solidFill>
              </a:rPr>
              <a:t>in a given CBD batch. A “batch” is a homogeneous amount of </a:t>
            </a:r>
            <a:br>
              <a:rPr lang="en-US" sz="1600" dirty="0" smtClean="0">
                <a:solidFill>
                  <a:schemeClr val="accent2">
                    <a:lumMod val="60000"/>
                    <a:lumOff val="40000"/>
                  </a:schemeClr>
                </a:solidFill>
              </a:rPr>
            </a:br>
            <a:r>
              <a:rPr lang="en-US" sz="1600" dirty="0" smtClean="0">
                <a:solidFill>
                  <a:schemeClr val="accent2">
                    <a:lumMod val="60000"/>
                    <a:lumOff val="40000"/>
                  </a:schemeClr>
                </a:solidFill>
              </a:rPr>
              <a:t>product extracted and processed from the same biomass harvest  </a:t>
            </a:r>
            <a:endParaRPr lang="en-US" sz="1600" dirty="0">
              <a:solidFill>
                <a:schemeClr val="accent2">
                  <a:lumMod val="60000"/>
                  <a:lumOff val="40000"/>
                </a:schemeClr>
              </a:solidFill>
            </a:endParaRPr>
          </a:p>
        </p:txBody>
      </p:sp>
      <p:pic>
        <p:nvPicPr>
          <p:cNvPr id="14338" name="Picture 2"/>
          <p:cNvPicPr>
            <a:picLocks noChangeAspect="1" noChangeArrowheads="1"/>
          </p:cNvPicPr>
          <p:nvPr/>
        </p:nvPicPr>
        <p:blipFill>
          <a:blip r:embed="rId3" cstate="print"/>
          <a:srcRect/>
          <a:stretch>
            <a:fillRect/>
          </a:stretch>
        </p:blipFill>
        <p:spPr bwMode="auto">
          <a:xfrm>
            <a:off x="447753" y="2488026"/>
            <a:ext cx="2335213" cy="2346658"/>
          </a:xfrm>
          <a:prstGeom prst="roundRect">
            <a:avLst>
              <a:gd name="adj" fmla="val 16667"/>
            </a:avLst>
          </a:prstGeom>
          <a:ln>
            <a:noFill/>
          </a:ln>
          <a:effectLst>
            <a:outerShdw blurRad="203200" dist="12700" dir="2400000" sx="101000" sy="101000" algn="ctr">
              <a:srgbClr val="000000">
                <a:alpha val="61000"/>
              </a:srgbClr>
            </a:outerShdw>
          </a:effectLst>
          <a:scene3d>
            <a:camera prst="orthographicFront">
              <a:rot lat="0" lon="0" rev="0"/>
            </a:camera>
            <a:lightRig rig="balanced" dir="t">
              <a:rot lat="0" lon="0" rev="8700000"/>
            </a:lightRig>
          </a:scene3d>
          <a:sp3d>
            <a:bevelT w="190500" h="38100"/>
          </a:sp3d>
        </p:spPr>
      </p:pic>
      <p:cxnSp>
        <p:nvCxnSpPr>
          <p:cNvPr id="36" name="Straight Connector 35"/>
          <p:cNvCxnSpPr/>
          <p:nvPr/>
        </p:nvCxnSpPr>
        <p:spPr>
          <a:xfrm flipH="1">
            <a:off x="2328530" y="4875034"/>
            <a:ext cx="233909" cy="685794"/>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27052" y="5411977"/>
            <a:ext cx="1424763" cy="430887"/>
          </a:xfrm>
          <a:prstGeom prst="rect">
            <a:avLst/>
          </a:prstGeom>
          <a:noFill/>
        </p:spPr>
        <p:txBody>
          <a:bodyPr wrap="square" rtlCol="0">
            <a:spAutoFit/>
          </a:bodyPr>
          <a:lstStyle/>
          <a:p>
            <a:r>
              <a:rPr lang="en-US" sz="1100" dirty="0" smtClean="0">
                <a:solidFill>
                  <a:schemeClr val="bg1"/>
                </a:solidFill>
                <a:latin typeface="Calibri" pitchFamily="34" charset="0"/>
                <a:cs typeface="Calibri" pitchFamily="34" charset="0"/>
              </a:rPr>
              <a:t>Minor </a:t>
            </a:r>
            <a:r>
              <a:rPr lang="en-US" sz="1100" dirty="0" err="1" smtClean="0">
                <a:solidFill>
                  <a:schemeClr val="bg1"/>
                </a:solidFill>
                <a:latin typeface="Calibri" pitchFamily="34" charset="0"/>
                <a:cs typeface="Calibri" pitchFamily="34" charset="0"/>
              </a:rPr>
              <a:t>Cannabinoid</a:t>
            </a:r>
            <a:r>
              <a:rPr lang="en-US" sz="1100" dirty="0" smtClean="0">
                <a:solidFill>
                  <a:schemeClr val="bg1"/>
                </a:solidFill>
                <a:latin typeface="Calibri" pitchFamily="34" charset="0"/>
                <a:cs typeface="Calibri" pitchFamily="34" charset="0"/>
              </a:rPr>
              <a:t/>
            </a:r>
            <a:br>
              <a:rPr lang="en-US" sz="1100" dirty="0" smtClean="0">
                <a:solidFill>
                  <a:schemeClr val="bg1"/>
                </a:solidFill>
                <a:latin typeface="Calibri" pitchFamily="34" charset="0"/>
                <a:cs typeface="Calibri" pitchFamily="34" charset="0"/>
              </a:rPr>
            </a:br>
            <a:r>
              <a:rPr lang="en-US" sz="1100" dirty="0" smtClean="0">
                <a:solidFill>
                  <a:schemeClr val="bg1"/>
                </a:solidFill>
                <a:latin typeface="Calibri" pitchFamily="34" charset="0"/>
                <a:cs typeface="Calibri" pitchFamily="34" charset="0"/>
              </a:rPr>
              <a:t>Compounds</a:t>
            </a:r>
            <a:endParaRPr lang="en-US" sz="1100" dirty="0">
              <a:solidFill>
                <a:schemeClr val="bg1"/>
              </a:solidFill>
              <a:latin typeface="Calibri" pitchFamily="34" charset="0"/>
              <a:cs typeface="Calibri" pitchFamily="34" charset="0"/>
            </a:endParaRPr>
          </a:p>
        </p:txBody>
      </p:sp>
      <p:sp>
        <p:nvSpPr>
          <p:cNvPr id="38" name="Freeform 37"/>
          <p:cNvSpPr/>
          <p:nvPr/>
        </p:nvSpPr>
        <p:spPr>
          <a:xfrm>
            <a:off x="2472070" y="4423151"/>
            <a:ext cx="1564758" cy="609600"/>
          </a:xfrm>
          <a:custGeom>
            <a:avLst/>
            <a:gdLst>
              <a:gd name="connsiteX0" fmla="*/ 356190 w 1564758"/>
              <a:gd name="connsiteY0" fmla="*/ 92149 h 659219"/>
              <a:gd name="connsiteX1" fmla="*/ 1440711 w 1564758"/>
              <a:gd name="connsiteY1" fmla="*/ 81516 h 659219"/>
              <a:gd name="connsiteX2" fmla="*/ 1100470 w 1564758"/>
              <a:gd name="connsiteY2" fmla="*/ 581247 h 659219"/>
              <a:gd name="connsiteX3" fmla="*/ 122274 w 1564758"/>
              <a:gd name="connsiteY3" fmla="*/ 549349 h 659219"/>
              <a:gd name="connsiteX4" fmla="*/ 356190 w 1564758"/>
              <a:gd name="connsiteY4" fmla="*/ 92149 h 6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758" h="659219">
                <a:moveTo>
                  <a:pt x="356190" y="92149"/>
                </a:moveTo>
                <a:cubicBezTo>
                  <a:pt x="575930" y="14177"/>
                  <a:pt x="1316664" y="0"/>
                  <a:pt x="1440711" y="81516"/>
                </a:cubicBezTo>
                <a:cubicBezTo>
                  <a:pt x="1564758" y="163032"/>
                  <a:pt x="1320210" y="503275"/>
                  <a:pt x="1100470" y="581247"/>
                </a:cubicBezTo>
                <a:cubicBezTo>
                  <a:pt x="880730" y="659219"/>
                  <a:pt x="244549" y="629093"/>
                  <a:pt x="122274" y="549349"/>
                </a:cubicBezTo>
                <a:cubicBezTo>
                  <a:pt x="0" y="469605"/>
                  <a:pt x="136450" y="170121"/>
                  <a:pt x="356190" y="92149"/>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498651" y="5059333"/>
            <a:ext cx="322517" cy="1086286"/>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116408" y="6028667"/>
            <a:ext cx="1722474" cy="600164"/>
          </a:xfrm>
          <a:prstGeom prst="rect">
            <a:avLst/>
          </a:prstGeom>
          <a:noFill/>
        </p:spPr>
        <p:txBody>
          <a:bodyPr wrap="square" rtlCol="0">
            <a:spAutoFit/>
          </a:bodyPr>
          <a:lstStyle/>
          <a:p>
            <a:r>
              <a:rPr lang="en-US" sz="1100" dirty="0" err="1" smtClean="0">
                <a:solidFill>
                  <a:schemeClr val="bg1"/>
                </a:solidFill>
                <a:latin typeface="Calibri" pitchFamily="34" charset="0"/>
                <a:cs typeface="Calibri" pitchFamily="34" charset="0"/>
              </a:rPr>
              <a:t>Tetrahydrocannabinol</a:t>
            </a:r>
            <a:r>
              <a:rPr lang="en-US" sz="1100" dirty="0" smtClean="0">
                <a:solidFill>
                  <a:schemeClr val="bg1"/>
                </a:solidFill>
                <a:latin typeface="Calibri" pitchFamily="34" charset="0"/>
                <a:cs typeface="Calibri" pitchFamily="34" charset="0"/>
              </a:rPr>
              <a:t> (THC). Limit of Quantification</a:t>
            </a:r>
            <a:endParaRPr lang="en-US" sz="1100" dirty="0">
              <a:solidFill>
                <a:schemeClr val="bg1"/>
              </a:solidFill>
              <a:latin typeface="Calibri" pitchFamily="34" charset="0"/>
              <a:cs typeface="Calibri" pitchFamily="34" charset="0"/>
            </a:endParaRPr>
          </a:p>
        </p:txBody>
      </p:sp>
      <p:sp>
        <p:nvSpPr>
          <p:cNvPr id="45" name="TextBox 44"/>
          <p:cNvSpPr txBox="1"/>
          <p:nvPr/>
        </p:nvSpPr>
        <p:spPr>
          <a:xfrm>
            <a:off x="2597888" y="6266127"/>
            <a:ext cx="1722474" cy="261610"/>
          </a:xfrm>
          <a:prstGeom prst="rect">
            <a:avLst/>
          </a:prstGeom>
          <a:noFill/>
        </p:spPr>
        <p:txBody>
          <a:bodyPr wrap="square" rtlCol="0">
            <a:spAutoFit/>
          </a:bodyPr>
          <a:lstStyle/>
          <a:p>
            <a:r>
              <a:rPr lang="en-US" sz="1100" dirty="0" smtClean="0">
                <a:solidFill>
                  <a:schemeClr val="bg1"/>
                </a:solidFill>
                <a:latin typeface="Calibri" pitchFamily="34" charset="0"/>
                <a:cs typeface="Calibri" pitchFamily="34" charset="0"/>
              </a:rPr>
              <a:t>THC Total</a:t>
            </a:r>
            <a:endParaRPr lang="en-US" sz="1100" dirty="0">
              <a:solidFill>
                <a:schemeClr val="bg1"/>
              </a:solidFill>
              <a:latin typeface="Calibri" pitchFamily="34" charset="0"/>
              <a:cs typeface="Calibri" pitchFamily="34" charset="0"/>
            </a:endParaRPr>
          </a:p>
        </p:txBody>
      </p:sp>
      <p:cxnSp>
        <p:nvCxnSpPr>
          <p:cNvPr id="46" name="Straight Connector 45"/>
          <p:cNvCxnSpPr/>
          <p:nvPr/>
        </p:nvCxnSpPr>
        <p:spPr>
          <a:xfrm flipH="1">
            <a:off x="2711302" y="5422604"/>
            <a:ext cx="116960" cy="871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443870" y="5190465"/>
            <a:ext cx="1527545" cy="1008316"/>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92282" y="6099548"/>
            <a:ext cx="2459664" cy="261610"/>
          </a:xfrm>
          <a:prstGeom prst="rect">
            <a:avLst/>
          </a:prstGeom>
          <a:noFill/>
        </p:spPr>
        <p:txBody>
          <a:bodyPr wrap="square" rtlCol="0">
            <a:spAutoFit/>
          </a:bodyPr>
          <a:lstStyle/>
          <a:p>
            <a:r>
              <a:rPr lang="en-US" sz="1100" dirty="0" smtClean="0">
                <a:solidFill>
                  <a:schemeClr val="bg1"/>
                </a:solidFill>
                <a:latin typeface="Calibri" pitchFamily="34" charset="0"/>
                <a:cs typeface="Calibri" pitchFamily="34" charset="0"/>
              </a:rPr>
              <a:t>THC is non-detectable (ND)</a:t>
            </a:r>
            <a:endParaRPr lang="en-US" sz="1100" dirty="0">
              <a:solidFill>
                <a:schemeClr val="bg1"/>
              </a:solidFill>
              <a:latin typeface="Calibri" pitchFamily="34" charset="0"/>
              <a:cs typeface="Calibri" pitchFamily="34" charset="0"/>
            </a:endParaRPr>
          </a:p>
        </p:txBody>
      </p:sp>
      <p:cxnSp>
        <p:nvCxnSpPr>
          <p:cNvPr id="59" name="Straight Connector 58"/>
          <p:cNvCxnSpPr/>
          <p:nvPr/>
        </p:nvCxnSpPr>
        <p:spPr>
          <a:xfrm flipH="1">
            <a:off x="6528390" y="5433236"/>
            <a:ext cx="393405" cy="733647"/>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592828" y="6071192"/>
            <a:ext cx="2459664" cy="430887"/>
          </a:xfrm>
          <a:prstGeom prst="rect">
            <a:avLst/>
          </a:prstGeom>
          <a:noFill/>
        </p:spPr>
        <p:txBody>
          <a:bodyPr wrap="square" rtlCol="0">
            <a:spAutoFit/>
          </a:bodyPr>
          <a:lstStyle/>
          <a:p>
            <a:r>
              <a:rPr lang="en-US" sz="1100" dirty="0" smtClean="0">
                <a:solidFill>
                  <a:schemeClr val="bg1"/>
                </a:solidFill>
                <a:latin typeface="Calibri" pitchFamily="34" charset="0"/>
                <a:cs typeface="Calibri" pitchFamily="34" charset="0"/>
              </a:rPr>
              <a:t>Total % of CBD</a:t>
            </a:r>
          </a:p>
          <a:p>
            <a:r>
              <a:rPr lang="en-US" sz="1100" dirty="0" smtClean="0">
                <a:solidFill>
                  <a:schemeClr val="bg1"/>
                </a:solidFill>
                <a:latin typeface="Calibri" pitchFamily="34" charset="0"/>
                <a:cs typeface="Calibri" pitchFamily="34" charset="0"/>
              </a:rPr>
              <a:t>Total mg/g of CBD</a:t>
            </a:r>
            <a:endParaRPr lang="en-US" sz="1100" dirty="0">
              <a:solidFill>
                <a:schemeClr val="bg1"/>
              </a:solidFill>
              <a:latin typeface="Calibri" pitchFamily="34" charset="0"/>
              <a:cs typeface="Calibri" pitchFamily="34" charset="0"/>
            </a:endParaRPr>
          </a:p>
        </p:txBody>
      </p:sp>
      <p:cxnSp>
        <p:nvCxnSpPr>
          <p:cNvPr id="66" name="Straight Connector 65"/>
          <p:cNvCxnSpPr/>
          <p:nvPr/>
        </p:nvCxnSpPr>
        <p:spPr>
          <a:xfrm flipH="1">
            <a:off x="6730409" y="5422603"/>
            <a:ext cx="754912"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4253023" y="4373533"/>
            <a:ext cx="1736647" cy="1495639"/>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111801" y="5727405"/>
            <a:ext cx="1722474" cy="261610"/>
          </a:xfrm>
          <a:prstGeom prst="rect">
            <a:avLst/>
          </a:prstGeom>
          <a:noFill/>
        </p:spPr>
        <p:txBody>
          <a:bodyPr wrap="square" rtlCol="0">
            <a:spAutoFit/>
          </a:bodyPr>
          <a:lstStyle/>
          <a:p>
            <a:r>
              <a:rPr lang="en-US" sz="1100" dirty="0" smtClean="0">
                <a:solidFill>
                  <a:schemeClr val="bg1"/>
                </a:solidFill>
                <a:latin typeface="Calibri" pitchFamily="34" charset="0"/>
                <a:cs typeface="Calibri" pitchFamily="34" charset="0"/>
              </a:rPr>
              <a:t>Limit of Detection</a:t>
            </a:r>
            <a:endParaRPr lang="en-US" sz="1100" dirty="0">
              <a:solidFill>
                <a:schemeClr val="bg1"/>
              </a:solidFill>
              <a:latin typeface="Calibri" pitchFamily="34" charset="0"/>
              <a:cs typeface="Calibri" pitchFamily="34" charset="0"/>
            </a:endParaRPr>
          </a:p>
        </p:txBody>
      </p:sp>
      <p:sp>
        <p:nvSpPr>
          <p:cNvPr id="78" name="TextBox 77"/>
          <p:cNvSpPr txBox="1"/>
          <p:nvPr/>
        </p:nvSpPr>
        <p:spPr>
          <a:xfrm>
            <a:off x="3104712" y="5911701"/>
            <a:ext cx="1722474" cy="261610"/>
          </a:xfrm>
          <a:prstGeom prst="rect">
            <a:avLst/>
          </a:prstGeom>
          <a:noFill/>
        </p:spPr>
        <p:txBody>
          <a:bodyPr wrap="square" rtlCol="0">
            <a:spAutoFit/>
          </a:bodyPr>
          <a:lstStyle/>
          <a:p>
            <a:r>
              <a:rPr lang="en-US" sz="1100" dirty="0" smtClean="0">
                <a:solidFill>
                  <a:schemeClr val="bg1"/>
                </a:solidFill>
                <a:latin typeface="Calibri" pitchFamily="34" charset="0"/>
                <a:cs typeface="Calibri" pitchFamily="34" charset="0"/>
              </a:rPr>
              <a:t>Limit  of Quantification</a:t>
            </a:r>
            <a:endParaRPr lang="en-US" sz="1100" dirty="0">
              <a:solidFill>
                <a:schemeClr val="bg1"/>
              </a:solidFill>
              <a:latin typeface="Calibri" pitchFamily="34" charset="0"/>
              <a:cs typeface="Calibri" pitchFamily="34" charset="0"/>
            </a:endParaRPr>
          </a:p>
        </p:txBody>
      </p:sp>
      <p:cxnSp>
        <p:nvCxnSpPr>
          <p:cNvPr id="79" name="Straight Connector 78"/>
          <p:cNvCxnSpPr/>
          <p:nvPr/>
        </p:nvCxnSpPr>
        <p:spPr>
          <a:xfrm flipV="1">
            <a:off x="4529470" y="4369987"/>
            <a:ext cx="1881963" cy="1669306"/>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148620" y="1204848"/>
            <a:ext cx="1711842" cy="1015663"/>
          </a:xfrm>
          <a:prstGeom prst="rect">
            <a:avLst/>
          </a:prstGeom>
          <a:noFill/>
        </p:spPr>
        <p:txBody>
          <a:bodyPr wrap="square" rtlCol="0">
            <a:spAutoFit/>
          </a:bodyPr>
          <a:lstStyle/>
          <a:p>
            <a:r>
              <a:rPr lang="en-US" sz="1200" dirty="0" smtClean="0">
                <a:solidFill>
                  <a:schemeClr val="bg1"/>
                </a:solidFill>
                <a:effectLst>
                  <a:outerShdw blurRad="177800" dist="63500" dir="7980000" algn="tr" rotWithShape="0">
                    <a:prstClr val="black">
                      <a:alpha val="96000"/>
                    </a:prstClr>
                  </a:outerShdw>
                </a:effectLst>
                <a:latin typeface="Calibri" pitchFamily="34" charset="0"/>
                <a:cs typeface="Calibri" pitchFamily="34" charset="0"/>
              </a:rPr>
              <a:t>The values for “Total CBD” and any “Minor” compounds determine the quality and price of a given batch of CBD oil</a:t>
            </a:r>
            <a:endParaRPr lang="en-US" sz="1200" dirty="0">
              <a:solidFill>
                <a:schemeClr val="bg1"/>
              </a:solidFill>
              <a:effectLst>
                <a:outerShdw blurRad="177800" dist="63500" dir="7980000" algn="tr" rotWithShape="0">
                  <a:prstClr val="black">
                    <a:alpha val="96000"/>
                  </a:prstClr>
                </a:outerShdw>
              </a:effectLst>
              <a:latin typeface="Calibri" pitchFamily="34" charset="0"/>
              <a:cs typeface="Calibri" pitchFamily="34" charset="0"/>
            </a:endParaRPr>
          </a:p>
        </p:txBody>
      </p:sp>
      <p:sp>
        <p:nvSpPr>
          <p:cNvPr id="87" name="TextBox 86"/>
          <p:cNvSpPr txBox="1"/>
          <p:nvPr/>
        </p:nvSpPr>
        <p:spPr>
          <a:xfrm>
            <a:off x="7185613" y="5725014"/>
            <a:ext cx="1853612" cy="738664"/>
          </a:xfrm>
          <a:prstGeom prst="rect">
            <a:avLst/>
          </a:prstGeom>
          <a:noFill/>
          <a:effectLst/>
        </p:spPr>
        <p:txBody>
          <a:bodyPr wrap="square" rtlCol="0">
            <a:spAutoFit/>
          </a:bodyPr>
          <a:lstStyle/>
          <a:p>
            <a:r>
              <a:rPr lang="en-US" sz="1200" dirty="0" smtClean="0">
                <a:solidFill>
                  <a:srgbClr val="FF0000"/>
                </a:solidFill>
                <a:latin typeface="Calibri" pitchFamily="34" charset="0"/>
                <a:cs typeface="Calibri" pitchFamily="34" charset="0"/>
              </a:rPr>
              <a:t>*</a:t>
            </a:r>
            <a:r>
              <a:rPr lang="en-US" sz="1000" dirty="0" smtClean="0">
                <a:solidFill>
                  <a:srgbClr val="FF0000"/>
                </a:solidFill>
                <a:latin typeface="Calibri" pitchFamily="34" charset="0"/>
                <a:cs typeface="Calibri" pitchFamily="34" charset="0"/>
              </a:rPr>
              <a:t>Note:</a:t>
            </a:r>
            <a:r>
              <a:rPr lang="en-US" sz="1000" dirty="0" smtClean="0">
                <a:solidFill>
                  <a:schemeClr val="bg1"/>
                </a:solidFill>
                <a:latin typeface="Calibri" pitchFamily="34" charset="0"/>
                <a:cs typeface="Calibri" pitchFamily="34" charset="0"/>
              </a:rPr>
              <a:t> </a:t>
            </a:r>
            <a:r>
              <a:rPr lang="en-US" sz="1000" dirty="0" smtClean="0">
                <a:latin typeface="Calibri" pitchFamily="34" charset="0"/>
                <a:cs typeface="Calibri" pitchFamily="34" charset="0"/>
              </a:rPr>
              <a:t>Not shown, but part of a full panel test, are COA values for </a:t>
            </a:r>
            <a:r>
              <a:rPr lang="en-US" sz="1000" dirty="0" err="1" smtClean="0">
                <a:latin typeface="Calibri" pitchFamily="34" charset="0"/>
                <a:cs typeface="Calibri" pitchFamily="34" charset="0"/>
              </a:rPr>
              <a:t>terpenes</a:t>
            </a:r>
            <a:r>
              <a:rPr lang="en-US" sz="1000" dirty="0" smtClean="0">
                <a:latin typeface="Calibri" pitchFamily="34" charset="0"/>
                <a:cs typeface="Calibri" pitchFamily="34" charset="0"/>
              </a:rPr>
              <a:t>, </a:t>
            </a:r>
            <a:r>
              <a:rPr lang="en-US" sz="1000" dirty="0" err="1" smtClean="0">
                <a:latin typeface="Calibri" pitchFamily="34" charset="0"/>
                <a:cs typeface="Calibri" pitchFamily="34" charset="0"/>
              </a:rPr>
              <a:t>flavonoids</a:t>
            </a:r>
            <a:r>
              <a:rPr lang="en-US" sz="1000" dirty="0" smtClean="0">
                <a:latin typeface="Calibri" pitchFamily="34" charset="0"/>
                <a:cs typeface="Calibri" pitchFamily="34" charset="0"/>
              </a:rPr>
              <a:t>, lipids, heavy metals and pesticides. </a:t>
            </a:r>
            <a:endParaRPr lang="en-US" sz="1000" dirty="0">
              <a:latin typeface="Calibri" pitchFamily="34" charset="0"/>
              <a:cs typeface="Calibri" pitchFamily="34" charset="0"/>
            </a:endParaRPr>
          </a:p>
        </p:txBody>
      </p:sp>
      <p:pic>
        <p:nvPicPr>
          <p:cNvPr id="89" name="Picture 9"/>
          <p:cNvPicPr>
            <a:picLocks noChangeAspect="1" noChangeArrowheads="1"/>
          </p:cNvPicPr>
          <p:nvPr/>
        </p:nvPicPr>
        <p:blipFill>
          <a:blip r:embed="rId4" cstate="print"/>
          <a:srcRect/>
          <a:stretch>
            <a:fillRect/>
          </a:stretch>
        </p:blipFill>
        <p:spPr bwMode="auto">
          <a:xfrm>
            <a:off x="6848475" y="3027098"/>
            <a:ext cx="2124232" cy="1163901"/>
          </a:xfrm>
          <a:prstGeom prst="roundRect">
            <a:avLst>
              <a:gd name="adj" fmla="val 8594"/>
            </a:avLst>
          </a:prstGeom>
          <a:solidFill>
            <a:srgbClr val="FFFFFF">
              <a:shade val="85000"/>
            </a:srgbClr>
          </a:solidFill>
          <a:ln>
            <a:noFill/>
          </a:ln>
          <a:effectLst>
            <a:outerShdw blurRad="139700" dist="88900" sx="106000" sy="106000" algn="tr" rotWithShape="0">
              <a:prstClr val="black">
                <a:alpha val="61000"/>
              </a:prstClr>
            </a:outerShdw>
          </a:effectLst>
          <a:scene3d>
            <a:camera prst="orthographicFront">
              <a:rot lat="0" lon="0" rev="0"/>
            </a:camera>
            <a:lightRig rig="balanced" dir="t">
              <a:rot lat="0" lon="0" rev="8700000"/>
            </a:lightRig>
          </a:scene3d>
          <a:sp3d>
            <a:bevelT w="190500" h="38100"/>
          </a:sp3d>
        </p:spPr>
      </p:pic>
      <p:sp>
        <p:nvSpPr>
          <p:cNvPr id="90" name="TextBox 89"/>
          <p:cNvSpPr txBox="1"/>
          <p:nvPr/>
        </p:nvSpPr>
        <p:spPr>
          <a:xfrm>
            <a:off x="4827175" y="3934051"/>
            <a:ext cx="404037" cy="276999"/>
          </a:xfrm>
          <a:prstGeom prst="rect">
            <a:avLst/>
          </a:prstGeom>
          <a:noFill/>
        </p:spPr>
        <p:txBody>
          <a:bodyPr wrap="square" rtlCol="0">
            <a:spAutoFit/>
          </a:bodyPr>
          <a:lstStyle/>
          <a:p>
            <a:r>
              <a:rPr lang="en-US" sz="1200" dirty="0" smtClean="0">
                <a:solidFill>
                  <a:srgbClr val="FF0000"/>
                </a:solidFill>
              </a:rPr>
              <a:t>*</a:t>
            </a:r>
            <a:endParaRPr lang="en-US" sz="1200" dirty="0">
              <a:solidFill>
                <a:srgbClr val="FF0000"/>
              </a:solidFill>
            </a:endParaRPr>
          </a:p>
        </p:txBody>
      </p:sp>
      <p:sp>
        <p:nvSpPr>
          <p:cNvPr id="107" name="TextBox 106"/>
          <p:cNvSpPr txBox="1"/>
          <p:nvPr/>
        </p:nvSpPr>
        <p:spPr>
          <a:xfrm>
            <a:off x="4075806" y="2300182"/>
            <a:ext cx="404037" cy="276999"/>
          </a:xfrm>
          <a:prstGeom prst="rect">
            <a:avLst/>
          </a:prstGeom>
          <a:noFill/>
        </p:spPr>
        <p:txBody>
          <a:bodyPr wrap="square" rtlCol="0">
            <a:spAutoFit/>
          </a:bodyPr>
          <a:lstStyle/>
          <a:p>
            <a:r>
              <a:rPr lang="en-US" sz="1200" dirty="0" smtClean="0">
                <a:solidFill>
                  <a:srgbClr val="FF0000"/>
                </a:solidFill>
              </a:rPr>
              <a:t>*</a:t>
            </a:r>
            <a:endParaRPr lang="en-US" sz="1200" dirty="0">
              <a:solidFill>
                <a:srgbClr val="FF0000"/>
              </a:solidFill>
            </a:endParaRPr>
          </a:p>
        </p:txBody>
      </p:sp>
      <p:sp>
        <p:nvSpPr>
          <p:cNvPr id="109" name="TextBox 108"/>
          <p:cNvSpPr txBox="1"/>
          <p:nvPr/>
        </p:nvSpPr>
        <p:spPr>
          <a:xfrm>
            <a:off x="1279452" y="5564377"/>
            <a:ext cx="1424763" cy="430887"/>
          </a:xfrm>
          <a:prstGeom prst="rect">
            <a:avLst/>
          </a:prstGeom>
          <a:noFill/>
        </p:spPr>
        <p:txBody>
          <a:bodyPr wrap="square" rtlCol="0">
            <a:spAutoFit/>
          </a:bodyPr>
          <a:lstStyle/>
          <a:p>
            <a:r>
              <a:rPr lang="en-US" sz="1100" dirty="0" smtClean="0">
                <a:solidFill>
                  <a:schemeClr val="bg1"/>
                </a:solidFill>
                <a:latin typeface="Calibri" pitchFamily="34" charset="0"/>
                <a:cs typeface="Calibri" pitchFamily="34" charset="0"/>
              </a:rPr>
              <a:t>Minor </a:t>
            </a:r>
            <a:r>
              <a:rPr lang="en-US" sz="1100" dirty="0" err="1" smtClean="0">
                <a:solidFill>
                  <a:schemeClr val="bg1"/>
                </a:solidFill>
                <a:latin typeface="Calibri" pitchFamily="34" charset="0"/>
                <a:cs typeface="Calibri" pitchFamily="34" charset="0"/>
              </a:rPr>
              <a:t>Cannabinoid</a:t>
            </a:r>
            <a:r>
              <a:rPr lang="en-US" sz="1100" dirty="0" smtClean="0">
                <a:solidFill>
                  <a:schemeClr val="bg1"/>
                </a:solidFill>
                <a:latin typeface="Calibri" pitchFamily="34" charset="0"/>
                <a:cs typeface="Calibri" pitchFamily="34" charset="0"/>
              </a:rPr>
              <a:t/>
            </a:r>
            <a:br>
              <a:rPr lang="en-US" sz="1100" dirty="0" smtClean="0">
                <a:solidFill>
                  <a:schemeClr val="bg1"/>
                </a:solidFill>
                <a:latin typeface="Calibri" pitchFamily="34" charset="0"/>
                <a:cs typeface="Calibri" pitchFamily="34" charset="0"/>
              </a:rPr>
            </a:br>
            <a:r>
              <a:rPr lang="en-US" sz="1100" dirty="0" smtClean="0">
                <a:solidFill>
                  <a:schemeClr val="bg1"/>
                </a:solidFill>
                <a:latin typeface="Calibri" pitchFamily="34" charset="0"/>
                <a:cs typeface="Calibri" pitchFamily="34" charset="0"/>
              </a:rPr>
              <a:t>Compounds</a:t>
            </a:r>
            <a:endParaRPr lang="en-US" sz="1100" dirty="0">
              <a:solidFill>
                <a:schemeClr val="bg1"/>
              </a:solidFill>
              <a:latin typeface="Calibri" pitchFamily="34" charset="0"/>
              <a:cs typeface="Calibri" pitchFamily="34" charset="0"/>
            </a:endParaRPr>
          </a:p>
        </p:txBody>
      </p:sp>
      <p:sp>
        <p:nvSpPr>
          <p:cNvPr id="42" name="TextBox 41"/>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43" name="TextBox 42"/>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10</a:t>
            </a:r>
            <a:endParaRPr lang="en-US" dirty="0">
              <a:solidFill>
                <a:schemeClr val="bg1"/>
              </a:solidFill>
            </a:endParaRPr>
          </a:p>
        </p:txBody>
      </p:sp>
      <p:pic>
        <p:nvPicPr>
          <p:cNvPr id="39" name="Picture 1">
            <a:hlinkClick r:id="rId5" action="ppaction://hlinksldjump"/>
          </p:cNvPr>
          <p:cNvPicPr>
            <a:picLocks noChangeAspect="1" noChangeArrowheads="1"/>
          </p:cNvPicPr>
          <p:nvPr/>
        </p:nvPicPr>
        <p:blipFill>
          <a:blip r:embed="rId6"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2899647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54ED401-CF5F-45B3-BFCE-6A194C8A51BA}"/>
              </a:ext>
            </a:extLst>
          </p:cNvPr>
          <p:cNvSpPr/>
          <p:nvPr/>
        </p:nvSpPr>
        <p:spPr>
          <a:xfrm rot="20711217">
            <a:off x="6003139" y="44753"/>
            <a:ext cx="1932675"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A76E8D8-45AC-4DA0-A1C0-5EE1CF316C3A}"/>
              </a:ext>
            </a:extLst>
          </p:cNvPr>
          <p:cNvSpPr/>
          <p:nvPr/>
        </p:nvSpPr>
        <p:spPr>
          <a:xfrm>
            <a:off x="0" y="0"/>
            <a:ext cx="7092176"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Rectangle 3">
            <a:extLst>
              <a:ext uri="{FF2B5EF4-FFF2-40B4-BE49-F238E27FC236}">
                <a16:creationId xmlns="" xmlns:a16="http://schemas.microsoft.com/office/drawing/2014/main" id="{6697FD63-90E6-4CF8-B412-024B05C3F4E2}"/>
              </a:ext>
            </a:extLst>
          </p:cNvPr>
          <p:cNvSpPr/>
          <p:nvPr/>
        </p:nvSpPr>
        <p:spPr>
          <a:xfrm>
            <a:off x="1081669" y="6403928"/>
            <a:ext cx="4572000" cy="246221"/>
          </a:xfrm>
          <a:prstGeom prst="rect">
            <a:avLst/>
          </a:prstGeom>
        </p:spPr>
        <p:txBody>
          <a:bodyPr>
            <a:spAutoFit/>
          </a:bodyPr>
          <a:lstStyle/>
          <a:p>
            <a:r>
              <a:rPr lang="en-US" sz="1000" i="1" dirty="0">
                <a:latin typeface="Microsoft JhengHei Light" panose="020B0304030504040204" pitchFamily="34" charset="-120"/>
                <a:ea typeface="Microsoft JhengHei Light" panose="020B0304030504040204" pitchFamily="34" charset="-120"/>
              </a:rPr>
              <a:t>ASTM = American </a:t>
            </a:r>
            <a:r>
              <a:rPr lang="en-US" sz="1000" i="1" dirty="0" smtClean="0">
                <a:latin typeface="Microsoft JhengHei Light" panose="020B0304030504040204" pitchFamily="34" charset="-120"/>
                <a:ea typeface="Microsoft JhengHei Light" panose="020B0304030504040204" pitchFamily="34" charset="-120"/>
              </a:rPr>
              <a:t>Society </a:t>
            </a:r>
            <a:r>
              <a:rPr lang="en-US" sz="1000" i="1" dirty="0">
                <a:latin typeface="Microsoft JhengHei Light" panose="020B0304030504040204" pitchFamily="34" charset="-120"/>
                <a:ea typeface="Microsoft JhengHei Light" panose="020B0304030504040204" pitchFamily="34" charset="-120"/>
              </a:rPr>
              <a:t>for Testing and Materials </a:t>
            </a:r>
            <a:endParaRPr lang="en-US" sz="1000" dirty="0"/>
          </a:p>
        </p:txBody>
      </p:sp>
      <p:sp>
        <p:nvSpPr>
          <p:cNvPr id="14" name="Rectangle 13">
            <a:extLst>
              <a:ext uri="{FF2B5EF4-FFF2-40B4-BE49-F238E27FC236}">
                <a16:creationId xmlns="" xmlns:a16="http://schemas.microsoft.com/office/drawing/2014/main" id="{8F80C3B3-A991-44FF-B92A-1932F6E58C27}"/>
              </a:ext>
            </a:extLst>
          </p:cNvPr>
          <p:cNvSpPr/>
          <p:nvPr/>
        </p:nvSpPr>
        <p:spPr>
          <a:xfrm>
            <a:off x="4554344" y="5977880"/>
            <a:ext cx="2360805" cy="496290"/>
          </a:xfrm>
          <a:prstGeom prst="rect">
            <a:avLst/>
          </a:prstGeom>
        </p:spPr>
        <p:txBody>
          <a:bodyPr wrap="square">
            <a:spAutoFit/>
          </a:bodyPr>
          <a:lstStyle/>
          <a:p>
            <a:pPr>
              <a:lnSpc>
                <a:spcPct val="125000"/>
              </a:lnSpc>
            </a:pPr>
            <a:r>
              <a:rPr lang="en-US" sz="700" dirty="0">
                <a:latin typeface="Microsoft JhengHei" panose="020B0604030504040204" pitchFamily="34" charset="-120"/>
                <a:ea typeface="Microsoft JhengHei" panose="020B0604030504040204" pitchFamily="34" charset="-120"/>
              </a:rPr>
              <a:t>(Above) Typical chemistry lab with chromatography and other testing equipment to perform a complete ASTM test</a:t>
            </a:r>
          </a:p>
        </p:txBody>
      </p:sp>
      <p:sp>
        <p:nvSpPr>
          <p:cNvPr id="17" name="Rectangle 16">
            <a:extLst>
              <a:ext uri="{FF2B5EF4-FFF2-40B4-BE49-F238E27FC236}">
                <a16:creationId xmlns="" xmlns:a16="http://schemas.microsoft.com/office/drawing/2014/main" id="{0BD5E4C1-48D3-4CF9-82F6-5023FF3BEAB7}"/>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0B9875BD-0E25-44F7-91B3-D7F36BACFF35}"/>
              </a:ext>
            </a:extLst>
          </p:cNvPr>
          <p:cNvSpPr txBox="1"/>
          <p:nvPr/>
        </p:nvSpPr>
        <p:spPr>
          <a:xfrm>
            <a:off x="523560" y="1006063"/>
            <a:ext cx="6174952" cy="400110"/>
          </a:xfrm>
          <a:prstGeom prst="rect">
            <a:avLst/>
          </a:prstGeom>
          <a:noFill/>
        </p:spPr>
        <p:txBody>
          <a:bodyPr wrap="square" rtlCol="0">
            <a:spAutoFit/>
          </a:bodyPr>
          <a:lstStyle/>
          <a:p>
            <a:r>
              <a:rPr lang="en-US" sz="2000" i="1" dirty="0" smtClean="0">
                <a:ln w="0"/>
                <a:solidFill>
                  <a:schemeClr val="bg1"/>
                </a:solidFill>
              </a:rPr>
              <a:t>Typical Products Manufactured By the OEMs</a:t>
            </a:r>
            <a:endParaRPr lang="en-US" sz="2000" dirty="0">
              <a:ln w="0"/>
              <a:solidFill>
                <a:schemeClr val="bg1"/>
              </a:solidFill>
            </a:endParaRPr>
          </a:p>
        </p:txBody>
      </p:sp>
      <p:sp>
        <p:nvSpPr>
          <p:cNvPr id="16" name="TextBox 15">
            <a:extLst>
              <a:ext uri="{FF2B5EF4-FFF2-40B4-BE49-F238E27FC236}">
                <a16:creationId xmlns="" xmlns:a16="http://schemas.microsoft.com/office/drawing/2014/main" id="{C2A30945-BEBA-4258-A56E-EACB0DF75813}"/>
              </a:ext>
            </a:extLst>
          </p:cNvPr>
          <p:cNvSpPr txBox="1"/>
          <p:nvPr/>
        </p:nvSpPr>
        <p:spPr>
          <a:xfrm>
            <a:off x="536520" y="1432706"/>
            <a:ext cx="6672353" cy="584775"/>
          </a:xfrm>
          <a:prstGeom prst="rect">
            <a:avLst/>
          </a:prstGeom>
          <a:noFill/>
        </p:spPr>
        <p:txBody>
          <a:bodyPr wrap="square" rtlCol="0">
            <a:spAutoFit/>
          </a:bodyPr>
          <a:lstStyle/>
          <a:p>
            <a:r>
              <a:rPr lang="en-US" sz="1600" dirty="0" smtClean="0">
                <a:solidFill>
                  <a:schemeClr val="accent2">
                    <a:lumMod val="60000"/>
                    <a:lumOff val="40000"/>
                  </a:schemeClr>
                </a:solidFill>
              </a:rPr>
              <a:t>These items are infused with CBD and listed by category. </a:t>
            </a:r>
            <a:br>
              <a:rPr lang="en-US" sz="1600" dirty="0" smtClean="0">
                <a:solidFill>
                  <a:schemeClr val="accent2">
                    <a:lumMod val="60000"/>
                    <a:lumOff val="40000"/>
                  </a:schemeClr>
                </a:solidFill>
              </a:rPr>
            </a:br>
            <a:r>
              <a:rPr lang="en-US" sz="1600" dirty="0" smtClean="0">
                <a:solidFill>
                  <a:schemeClr val="accent2">
                    <a:lumMod val="60000"/>
                    <a:lumOff val="40000"/>
                  </a:schemeClr>
                </a:solidFill>
              </a:rPr>
              <a:t>First list show several medicine administration types</a:t>
            </a:r>
            <a:endParaRPr lang="en-US" sz="1600" dirty="0">
              <a:solidFill>
                <a:schemeClr val="accent2">
                  <a:lumMod val="60000"/>
                  <a:lumOff val="40000"/>
                </a:schemeClr>
              </a:solidFill>
            </a:endParaRPr>
          </a:p>
        </p:txBody>
      </p:sp>
      <p:sp>
        <p:nvSpPr>
          <p:cNvPr id="22" name="TextBox 21">
            <a:extLst>
              <a:ext uri="{FF2B5EF4-FFF2-40B4-BE49-F238E27FC236}">
                <a16:creationId xmlns="" xmlns:a16="http://schemas.microsoft.com/office/drawing/2014/main" id="{128FC7FC-563A-435A-8A0D-4E69B5301F28}"/>
              </a:ext>
            </a:extLst>
          </p:cNvPr>
          <p:cNvSpPr txBox="1"/>
          <p:nvPr/>
        </p:nvSpPr>
        <p:spPr>
          <a:xfrm>
            <a:off x="1127087" y="225574"/>
            <a:ext cx="6616738"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CBD Consumer Products</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23" name="Straight Connector 22">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18442" name="Picture 10" descr="https://www.thecbdistillery.com/wp-content/uploads/2017/02/1000mg-Full-Spectrum-CBD-Oil.png"/>
          <p:cNvPicPr>
            <a:picLocks noChangeAspect="1" noChangeArrowheads="1"/>
          </p:cNvPicPr>
          <p:nvPr/>
        </p:nvPicPr>
        <p:blipFill>
          <a:blip r:embed="rId2" cstate="print"/>
          <a:srcRect/>
          <a:stretch>
            <a:fillRect/>
          </a:stretch>
        </p:blipFill>
        <p:spPr bwMode="auto">
          <a:xfrm>
            <a:off x="5144301" y="861117"/>
            <a:ext cx="5774647" cy="6244319"/>
          </a:xfrm>
          <a:prstGeom prst="rect">
            <a:avLst/>
          </a:prstGeom>
          <a:noFill/>
        </p:spPr>
      </p:pic>
      <p:sp>
        <p:nvSpPr>
          <p:cNvPr id="33" name="TextBox 32"/>
          <p:cNvSpPr txBox="1"/>
          <p:nvPr/>
        </p:nvSpPr>
        <p:spPr>
          <a:xfrm>
            <a:off x="560613" y="2057400"/>
            <a:ext cx="1970316" cy="4355038"/>
          </a:xfrm>
          <a:prstGeom prst="rect">
            <a:avLst/>
          </a:prstGeom>
          <a:noFill/>
        </p:spPr>
        <p:txBody>
          <a:bodyPr wrap="square" rtlCol="0">
            <a:spAutoFit/>
          </a:bodyPr>
          <a:lstStyle/>
          <a:p>
            <a:r>
              <a:rPr lang="en-US" sz="1200" b="1" dirty="0" smtClean="0">
                <a:solidFill>
                  <a:srgbClr val="F2D106"/>
                </a:solidFill>
                <a:latin typeface="Calibri Light" pitchFamily="34" charset="0"/>
                <a:cs typeface="Calibri Light" pitchFamily="34" charset="0"/>
              </a:rPr>
              <a:t>Supplements</a:t>
            </a:r>
          </a:p>
          <a:p>
            <a:r>
              <a:rPr lang="en-US" sz="1100" dirty="0" smtClean="0">
                <a:solidFill>
                  <a:schemeClr val="bg1"/>
                </a:solidFill>
                <a:latin typeface="Calibri Light" pitchFamily="34" charset="0"/>
                <a:cs typeface="Calibri Light" pitchFamily="34" charset="0"/>
              </a:rPr>
              <a:t>Tinctures</a:t>
            </a:r>
            <a:r>
              <a:rPr lang="en-US" sz="1100" dirty="0" smtClean="0">
                <a:solidFill>
                  <a:srgbClr val="F2D106"/>
                </a:solidFill>
                <a:latin typeface="Calibri Light" pitchFamily="34" charset="0"/>
                <a:cs typeface="Calibri Light" pitchFamily="34" charset="0"/>
              </a:rPr>
              <a:t> </a:t>
            </a:r>
            <a:r>
              <a:rPr lang="en-US" sz="1100" dirty="0" smtClean="0">
                <a:solidFill>
                  <a:schemeClr val="bg1"/>
                </a:solidFill>
                <a:latin typeface="Calibri Light" pitchFamily="34" charset="0"/>
                <a:cs typeface="Calibri Light" pitchFamily="34" charset="0"/>
              </a:rPr>
              <a:t>(Drops)</a:t>
            </a:r>
          </a:p>
          <a:p>
            <a:r>
              <a:rPr lang="en-US" sz="1100" dirty="0" err="1" smtClean="0">
                <a:solidFill>
                  <a:schemeClr val="bg1"/>
                </a:solidFill>
                <a:latin typeface="Calibri Light" pitchFamily="34" charset="0"/>
                <a:cs typeface="Calibri Light" pitchFamily="34" charset="0"/>
              </a:rPr>
              <a:t>Inhaler</a:t>
            </a:r>
            <a:r>
              <a:rPr lang="en-US" sz="1100" dirty="0" err="1" smtClean="0">
                <a:latin typeface="Calibri Light" pitchFamily="34" charset="0"/>
                <a:cs typeface="Calibri Light" pitchFamily="34" charset="0"/>
              </a:rPr>
              <a:t>N</a:t>
            </a:r>
            <a:endParaRPr lang="en-US" sz="1100" dirty="0" smtClean="0">
              <a:solidFill>
                <a:schemeClr val="bg1"/>
              </a:solidFill>
              <a:latin typeface="Calibri Light" pitchFamily="34" charset="0"/>
              <a:cs typeface="Calibri Light" pitchFamily="34" charset="0"/>
            </a:endParaRPr>
          </a:p>
          <a:p>
            <a:r>
              <a:rPr lang="en-US" sz="1100" dirty="0" smtClean="0">
                <a:solidFill>
                  <a:schemeClr val="bg1"/>
                </a:solidFill>
                <a:latin typeface="Calibri Light" pitchFamily="34" charset="0"/>
                <a:cs typeface="Calibri Light" pitchFamily="34" charset="0"/>
              </a:rPr>
              <a:t>Nasal Spray</a:t>
            </a:r>
          </a:p>
          <a:p>
            <a:r>
              <a:rPr lang="en-US" sz="1100" dirty="0" err="1" smtClean="0">
                <a:solidFill>
                  <a:schemeClr val="bg1"/>
                </a:solidFill>
                <a:latin typeface="Calibri Light" pitchFamily="34" charset="0"/>
                <a:cs typeface="Calibri Light" pitchFamily="34" charset="0"/>
              </a:rPr>
              <a:t>Superfood</a:t>
            </a:r>
            <a:r>
              <a:rPr lang="en-US" sz="1100" dirty="0" smtClean="0">
                <a:solidFill>
                  <a:schemeClr val="bg1"/>
                </a:solidFill>
                <a:latin typeface="Calibri Light" pitchFamily="34" charset="0"/>
                <a:cs typeface="Calibri Light" pitchFamily="34" charset="0"/>
              </a:rPr>
              <a:t> Supplement</a:t>
            </a:r>
          </a:p>
          <a:p>
            <a:r>
              <a:rPr lang="en-US" sz="1100" dirty="0" smtClean="0">
                <a:solidFill>
                  <a:schemeClr val="bg1"/>
                </a:solidFill>
                <a:latin typeface="Calibri Light" pitchFamily="34" charset="0"/>
                <a:cs typeface="Calibri Light" pitchFamily="34" charset="0"/>
              </a:rPr>
              <a:t>Capsules/</a:t>
            </a:r>
            <a:r>
              <a:rPr lang="en-US" sz="1100" dirty="0" err="1" smtClean="0">
                <a:solidFill>
                  <a:schemeClr val="bg1"/>
                </a:solidFill>
                <a:latin typeface="Calibri Light" pitchFamily="34" charset="0"/>
                <a:cs typeface="Calibri Light" pitchFamily="34" charset="0"/>
              </a:rPr>
              <a:t>softgels</a:t>
            </a:r>
            <a:endParaRPr lang="en-US" sz="1100" dirty="0" smtClean="0">
              <a:solidFill>
                <a:schemeClr val="bg1"/>
              </a:solidFill>
              <a:latin typeface="Calibri Light" pitchFamily="34" charset="0"/>
              <a:cs typeface="Calibri Light" pitchFamily="34" charset="0"/>
            </a:endParaRPr>
          </a:p>
          <a:p>
            <a:r>
              <a:rPr lang="en-US" sz="1100" dirty="0" smtClean="0">
                <a:solidFill>
                  <a:schemeClr val="bg1"/>
                </a:solidFill>
                <a:latin typeface="Calibri Light" pitchFamily="34" charset="0"/>
                <a:cs typeface="Calibri Light" pitchFamily="34" charset="0"/>
              </a:rPr>
              <a:t>Shatter (Isolates)</a:t>
            </a:r>
          </a:p>
          <a:p>
            <a:endParaRPr lang="en-US" sz="1100" b="1" dirty="0" smtClean="0">
              <a:solidFill>
                <a:schemeClr val="bg1"/>
              </a:solidFill>
            </a:endParaRPr>
          </a:p>
          <a:p>
            <a:r>
              <a:rPr lang="en-US" sz="1200" b="1" dirty="0" smtClean="0">
                <a:solidFill>
                  <a:srgbClr val="F2D106"/>
                </a:solidFill>
                <a:latin typeface="Calibri Light" pitchFamily="34" charset="0"/>
                <a:cs typeface="Calibri Light" pitchFamily="34" charset="0"/>
              </a:rPr>
              <a:t>Edibles</a:t>
            </a:r>
          </a:p>
          <a:p>
            <a:r>
              <a:rPr lang="en-US" sz="1100" dirty="0" smtClean="0">
                <a:solidFill>
                  <a:schemeClr val="bg1"/>
                </a:solidFill>
                <a:latin typeface="Calibri Light" pitchFamily="34" charset="0"/>
                <a:cs typeface="Calibri Light" pitchFamily="34" charset="0"/>
              </a:rPr>
              <a:t>Chocolates</a:t>
            </a:r>
          </a:p>
          <a:p>
            <a:r>
              <a:rPr lang="en-US" sz="1100" dirty="0" smtClean="0">
                <a:solidFill>
                  <a:schemeClr val="bg1"/>
                </a:solidFill>
                <a:latin typeface="Calibri Light" pitchFamily="34" charset="0"/>
                <a:cs typeface="Calibri Light" pitchFamily="34" charset="0"/>
              </a:rPr>
              <a:t>Hard candies</a:t>
            </a:r>
          </a:p>
          <a:p>
            <a:r>
              <a:rPr lang="en-US" sz="1100" dirty="0" smtClean="0">
                <a:solidFill>
                  <a:schemeClr val="bg1"/>
                </a:solidFill>
                <a:latin typeface="Calibri Light" pitchFamily="34" charset="0"/>
                <a:cs typeface="Calibri Light" pitchFamily="34" charset="0"/>
              </a:rPr>
              <a:t>Gummies</a:t>
            </a:r>
          </a:p>
          <a:p>
            <a:r>
              <a:rPr lang="en-US" sz="1100" dirty="0" smtClean="0">
                <a:solidFill>
                  <a:schemeClr val="bg1"/>
                </a:solidFill>
                <a:latin typeface="Calibri Light" pitchFamily="34" charset="0"/>
                <a:cs typeface="Calibri Light" pitchFamily="34" charset="0"/>
              </a:rPr>
              <a:t>Lollipop</a:t>
            </a:r>
          </a:p>
          <a:p>
            <a:r>
              <a:rPr lang="en-US" sz="1100" dirty="0" smtClean="0">
                <a:solidFill>
                  <a:schemeClr val="bg1"/>
                </a:solidFill>
                <a:latin typeface="Calibri Light" pitchFamily="34" charset="0"/>
                <a:cs typeface="Calibri Light" pitchFamily="34" charset="0"/>
              </a:rPr>
              <a:t>Mac &amp; Cheese</a:t>
            </a:r>
          </a:p>
          <a:p>
            <a:r>
              <a:rPr lang="en-US" sz="1100" dirty="0" smtClean="0">
                <a:solidFill>
                  <a:schemeClr val="bg1"/>
                </a:solidFill>
                <a:latin typeface="Calibri Light" pitchFamily="34" charset="0"/>
                <a:cs typeface="Calibri Light" pitchFamily="34" charset="0"/>
              </a:rPr>
              <a:t>Hummus</a:t>
            </a:r>
          </a:p>
          <a:p>
            <a:r>
              <a:rPr lang="en-US" sz="1100" dirty="0" smtClean="0">
                <a:solidFill>
                  <a:schemeClr val="bg1"/>
                </a:solidFill>
                <a:latin typeface="Calibri Light" pitchFamily="34" charset="0"/>
                <a:cs typeface="Calibri Light" pitchFamily="34" charset="0"/>
              </a:rPr>
              <a:t>Jelly Beans</a:t>
            </a:r>
          </a:p>
          <a:p>
            <a:r>
              <a:rPr lang="en-US" sz="1100" dirty="0" smtClean="0">
                <a:solidFill>
                  <a:schemeClr val="bg1"/>
                </a:solidFill>
                <a:latin typeface="Calibri Light" pitchFamily="34" charset="0"/>
                <a:cs typeface="Calibri Light" pitchFamily="34" charset="0"/>
              </a:rPr>
              <a:t>Honey</a:t>
            </a:r>
          </a:p>
          <a:p>
            <a:r>
              <a:rPr lang="en-US" sz="1100" dirty="0" smtClean="0">
                <a:solidFill>
                  <a:schemeClr val="bg1"/>
                </a:solidFill>
                <a:latin typeface="Calibri Light" pitchFamily="34" charset="0"/>
                <a:cs typeface="Calibri Light" pitchFamily="34" charset="0"/>
              </a:rPr>
              <a:t>Cheese Puffs</a:t>
            </a:r>
          </a:p>
          <a:p>
            <a:r>
              <a:rPr lang="en-US" sz="1100" dirty="0" smtClean="0">
                <a:solidFill>
                  <a:schemeClr val="bg1"/>
                </a:solidFill>
                <a:latin typeface="Calibri Light" pitchFamily="34" charset="0"/>
                <a:cs typeface="Calibri Light" pitchFamily="34" charset="0"/>
              </a:rPr>
              <a:t>Cereal</a:t>
            </a:r>
          </a:p>
          <a:p>
            <a:r>
              <a:rPr lang="en-US" sz="1100" dirty="0" smtClean="0">
                <a:solidFill>
                  <a:schemeClr val="bg1"/>
                </a:solidFill>
                <a:latin typeface="Calibri Light" pitchFamily="34" charset="0"/>
                <a:cs typeface="Calibri Light" pitchFamily="34" charset="0"/>
              </a:rPr>
              <a:t>Mustard</a:t>
            </a:r>
          </a:p>
          <a:p>
            <a:r>
              <a:rPr lang="en-US" sz="1100" dirty="0" smtClean="0">
                <a:solidFill>
                  <a:schemeClr val="bg1"/>
                </a:solidFill>
                <a:latin typeface="Calibri Light" pitchFamily="34" charset="0"/>
                <a:cs typeface="Calibri Light" pitchFamily="34" charset="0"/>
              </a:rPr>
              <a:t>Peanut Butter</a:t>
            </a:r>
          </a:p>
          <a:p>
            <a:r>
              <a:rPr lang="en-US" sz="1100" dirty="0" smtClean="0">
                <a:solidFill>
                  <a:schemeClr val="bg1"/>
                </a:solidFill>
                <a:latin typeface="Calibri Light" pitchFamily="34" charset="0"/>
                <a:cs typeface="Calibri Light" pitchFamily="34" charset="0"/>
              </a:rPr>
              <a:t>Gum</a:t>
            </a:r>
          </a:p>
          <a:p>
            <a:r>
              <a:rPr lang="en-US" sz="1100" dirty="0" smtClean="0">
                <a:solidFill>
                  <a:schemeClr val="bg1"/>
                </a:solidFill>
                <a:latin typeface="Calibri Light" pitchFamily="34" charset="0"/>
                <a:cs typeface="Calibri Light" pitchFamily="34" charset="0"/>
              </a:rPr>
              <a:t>Olive oil</a:t>
            </a:r>
          </a:p>
          <a:p>
            <a:r>
              <a:rPr lang="en-US" sz="1100" dirty="0" smtClean="0">
                <a:solidFill>
                  <a:schemeClr val="bg1"/>
                </a:solidFill>
                <a:latin typeface="Calibri Light" pitchFamily="34" charset="0"/>
                <a:cs typeface="Calibri Light" pitchFamily="34" charset="0"/>
              </a:rPr>
              <a:t>Coconut oil</a:t>
            </a:r>
          </a:p>
          <a:p>
            <a:r>
              <a:rPr lang="en-US" sz="1100" dirty="0" smtClean="0">
                <a:solidFill>
                  <a:schemeClr val="bg1"/>
                </a:solidFill>
                <a:latin typeface="Calibri Light" pitchFamily="34" charset="0"/>
                <a:cs typeface="Calibri Light" pitchFamily="34" charset="0"/>
              </a:rPr>
              <a:t>Popcorn</a:t>
            </a:r>
          </a:p>
        </p:txBody>
      </p:sp>
      <p:sp>
        <p:nvSpPr>
          <p:cNvPr id="34" name="TextBox 33"/>
          <p:cNvSpPr txBox="1"/>
          <p:nvPr/>
        </p:nvSpPr>
        <p:spPr>
          <a:xfrm>
            <a:off x="2280575" y="1785255"/>
            <a:ext cx="2699657" cy="4524315"/>
          </a:xfrm>
          <a:prstGeom prst="rect">
            <a:avLst/>
          </a:prstGeom>
          <a:noFill/>
        </p:spPr>
        <p:txBody>
          <a:bodyPr wrap="square" rtlCol="0">
            <a:spAutoFit/>
          </a:bodyPr>
          <a:lstStyle/>
          <a:p>
            <a:endParaRPr lang="en-US" dirty="0" smtClean="0">
              <a:solidFill>
                <a:srgbClr val="FFFF00"/>
              </a:solidFill>
            </a:endParaRPr>
          </a:p>
          <a:p>
            <a:r>
              <a:rPr lang="en-US" sz="1200" b="1" dirty="0" smtClean="0">
                <a:solidFill>
                  <a:srgbClr val="F2D106"/>
                </a:solidFill>
                <a:latin typeface="Calibri Light" pitchFamily="34" charset="0"/>
                <a:cs typeface="Calibri Light" pitchFamily="34" charset="0"/>
              </a:rPr>
              <a:t>Body Care</a:t>
            </a:r>
          </a:p>
          <a:p>
            <a:r>
              <a:rPr lang="en-US" sz="1100" dirty="0" smtClean="0">
                <a:solidFill>
                  <a:schemeClr val="bg1"/>
                </a:solidFill>
                <a:latin typeface="Calibri Light" pitchFamily="34" charset="0"/>
                <a:cs typeface="Calibri Light" pitchFamily="34" charset="0"/>
              </a:rPr>
              <a:t>Intimate lube</a:t>
            </a:r>
          </a:p>
          <a:p>
            <a:r>
              <a:rPr lang="en-US" sz="1100" dirty="0" smtClean="0">
                <a:solidFill>
                  <a:schemeClr val="bg1"/>
                </a:solidFill>
                <a:latin typeface="Calibri Light" pitchFamily="34" charset="0"/>
                <a:cs typeface="Calibri Light" pitchFamily="34" charset="0"/>
              </a:rPr>
              <a:t>Massage oil</a:t>
            </a:r>
          </a:p>
          <a:p>
            <a:r>
              <a:rPr lang="en-US" sz="1100" dirty="0" smtClean="0">
                <a:solidFill>
                  <a:schemeClr val="bg1"/>
                </a:solidFill>
                <a:latin typeface="Calibri Light" pitchFamily="34" charset="0"/>
                <a:cs typeface="Calibri Light" pitchFamily="34" charset="0"/>
              </a:rPr>
              <a:t>Bath bombs &amp; soaks</a:t>
            </a:r>
          </a:p>
          <a:p>
            <a:r>
              <a:rPr lang="en-US" sz="1100" dirty="0" smtClean="0">
                <a:solidFill>
                  <a:schemeClr val="bg1"/>
                </a:solidFill>
                <a:latin typeface="Calibri Light" pitchFamily="34" charset="0"/>
                <a:cs typeface="Calibri Light" pitchFamily="34" charset="0"/>
              </a:rPr>
              <a:t>Face oil (Serum)</a:t>
            </a:r>
          </a:p>
          <a:p>
            <a:r>
              <a:rPr lang="en-US" sz="1100" dirty="0" smtClean="0">
                <a:solidFill>
                  <a:schemeClr val="bg1"/>
                </a:solidFill>
                <a:latin typeface="Calibri Light" pitchFamily="34" charset="0"/>
                <a:cs typeface="Calibri Light" pitchFamily="34" charset="0"/>
              </a:rPr>
              <a:t>Lotion</a:t>
            </a:r>
          </a:p>
          <a:p>
            <a:r>
              <a:rPr lang="en-US" sz="1100" dirty="0" smtClean="0">
                <a:solidFill>
                  <a:schemeClr val="bg1"/>
                </a:solidFill>
                <a:latin typeface="Calibri Light" pitchFamily="34" charset="0"/>
                <a:cs typeface="Calibri Light" pitchFamily="34" charset="0"/>
              </a:rPr>
              <a:t>Hand cream</a:t>
            </a:r>
          </a:p>
          <a:p>
            <a:r>
              <a:rPr lang="en-US" sz="1100" dirty="0" smtClean="0">
                <a:solidFill>
                  <a:schemeClr val="bg1"/>
                </a:solidFill>
                <a:latin typeface="Calibri Light" pitchFamily="34" charset="0"/>
                <a:cs typeface="Calibri Light" pitchFamily="34" charset="0"/>
              </a:rPr>
              <a:t>Balm</a:t>
            </a:r>
          </a:p>
          <a:p>
            <a:r>
              <a:rPr lang="en-US" sz="1100" dirty="0" smtClean="0">
                <a:solidFill>
                  <a:schemeClr val="bg1"/>
                </a:solidFill>
                <a:latin typeface="Calibri Light" pitchFamily="34" charset="0"/>
                <a:cs typeface="Calibri Light" pitchFamily="34" charset="0"/>
              </a:rPr>
              <a:t>Face mask</a:t>
            </a:r>
          </a:p>
          <a:p>
            <a:r>
              <a:rPr lang="en-US" sz="1100" dirty="0" smtClean="0">
                <a:solidFill>
                  <a:schemeClr val="bg1"/>
                </a:solidFill>
                <a:latin typeface="Calibri Light" pitchFamily="34" charset="0"/>
                <a:cs typeface="Calibri Light" pitchFamily="34" charset="0"/>
              </a:rPr>
              <a:t>Eye serum</a:t>
            </a:r>
          </a:p>
          <a:p>
            <a:r>
              <a:rPr lang="en-US" sz="1100" dirty="0" smtClean="0">
                <a:solidFill>
                  <a:schemeClr val="bg1"/>
                </a:solidFill>
                <a:latin typeface="Calibri Light" pitchFamily="34" charset="0"/>
                <a:cs typeface="Calibri Light" pitchFamily="34" charset="0"/>
              </a:rPr>
              <a:t>Body scrub</a:t>
            </a:r>
          </a:p>
          <a:p>
            <a:r>
              <a:rPr lang="en-US" sz="1100" dirty="0" smtClean="0">
                <a:solidFill>
                  <a:schemeClr val="bg1"/>
                </a:solidFill>
                <a:latin typeface="Calibri Light" pitchFamily="34" charset="0"/>
                <a:cs typeface="Calibri Light" pitchFamily="34" charset="0"/>
              </a:rPr>
              <a:t>Face moisturizers</a:t>
            </a:r>
          </a:p>
          <a:p>
            <a:r>
              <a:rPr lang="en-US" sz="1100" dirty="0" smtClean="0">
                <a:solidFill>
                  <a:schemeClr val="bg1"/>
                </a:solidFill>
                <a:latin typeface="Calibri Light" pitchFamily="34" charset="0"/>
                <a:cs typeface="Calibri Light" pitchFamily="34" charset="0"/>
              </a:rPr>
              <a:t>Beard balm</a:t>
            </a:r>
          </a:p>
          <a:p>
            <a:r>
              <a:rPr lang="en-US" sz="1100" dirty="0" smtClean="0">
                <a:solidFill>
                  <a:schemeClr val="bg1"/>
                </a:solidFill>
                <a:latin typeface="Calibri Light" pitchFamily="34" charset="0"/>
                <a:cs typeface="Calibri Light" pitchFamily="34" charset="0"/>
              </a:rPr>
              <a:t>Deodorant</a:t>
            </a:r>
          </a:p>
          <a:p>
            <a:endParaRPr lang="en-US" sz="1200" dirty="0" smtClean="0">
              <a:solidFill>
                <a:srgbClr val="FFFF00"/>
              </a:solidFill>
              <a:latin typeface="Calibri" pitchFamily="34" charset="0"/>
              <a:cs typeface="Calibri" pitchFamily="34" charset="0"/>
            </a:endParaRPr>
          </a:p>
          <a:p>
            <a:r>
              <a:rPr lang="en-US" sz="1200" b="1" dirty="0" smtClean="0">
                <a:solidFill>
                  <a:srgbClr val="F2D106"/>
                </a:solidFill>
                <a:latin typeface="Calibri Light" pitchFamily="34" charset="0"/>
                <a:cs typeface="Calibri Light" pitchFamily="34" charset="0"/>
              </a:rPr>
              <a:t>Smoking</a:t>
            </a:r>
          </a:p>
          <a:p>
            <a:r>
              <a:rPr lang="en-US" sz="1100" dirty="0" err="1" smtClean="0">
                <a:solidFill>
                  <a:schemeClr val="bg1"/>
                </a:solidFill>
                <a:latin typeface="Calibri Light" pitchFamily="34" charset="0"/>
                <a:cs typeface="Calibri Light" pitchFamily="34" charset="0"/>
              </a:rPr>
              <a:t>Vaping</a:t>
            </a:r>
            <a:endParaRPr lang="en-US" sz="1100" dirty="0" smtClean="0">
              <a:solidFill>
                <a:schemeClr val="bg1"/>
              </a:solidFill>
              <a:latin typeface="Calibri Light" pitchFamily="34" charset="0"/>
              <a:cs typeface="Calibri Light" pitchFamily="34" charset="0"/>
            </a:endParaRPr>
          </a:p>
          <a:p>
            <a:r>
              <a:rPr lang="en-US" sz="1100" dirty="0" smtClean="0">
                <a:solidFill>
                  <a:schemeClr val="bg1"/>
                </a:solidFill>
                <a:latin typeface="Calibri Light" pitchFamily="34" charset="0"/>
                <a:cs typeface="Calibri Light" pitchFamily="34" charset="0"/>
              </a:rPr>
              <a:t>Flowers (Joints)</a:t>
            </a:r>
            <a:br>
              <a:rPr lang="en-US" sz="1100" dirty="0" smtClean="0">
                <a:solidFill>
                  <a:schemeClr val="bg1"/>
                </a:solidFill>
                <a:latin typeface="Calibri Light" pitchFamily="34" charset="0"/>
                <a:cs typeface="Calibri Light" pitchFamily="34" charset="0"/>
              </a:rPr>
            </a:br>
            <a:endParaRPr lang="en-US" sz="1200" b="1" dirty="0" smtClean="0">
              <a:solidFill>
                <a:srgbClr val="FFFF00"/>
              </a:solidFill>
              <a:latin typeface="Calibri Light" pitchFamily="34" charset="0"/>
              <a:cs typeface="Calibri Light" pitchFamily="34" charset="0"/>
            </a:endParaRPr>
          </a:p>
          <a:p>
            <a:r>
              <a:rPr lang="en-US" sz="1200" b="1" dirty="0" smtClean="0">
                <a:solidFill>
                  <a:srgbClr val="F2D106"/>
                </a:solidFill>
                <a:latin typeface="Calibri Light" pitchFamily="34" charset="0"/>
                <a:cs typeface="Calibri Light" pitchFamily="34" charset="0"/>
              </a:rPr>
              <a:t>Pets</a:t>
            </a:r>
          </a:p>
          <a:p>
            <a:r>
              <a:rPr lang="en-US" sz="1100" dirty="0" smtClean="0">
                <a:solidFill>
                  <a:schemeClr val="bg1"/>
                </a:solidFill>
                <a:latin typeface="Calibri Light" pitchFamily="34" charset="0"/>
                <a:cs typeface="Calibri Light" pitchFamily="34" charset="0"/>
              </a:rPr>
              <a:t>Pet Tincture</a:t>
            </a:r>
          </a:p>
          <a:p>
            <a:r>
              <a:rPr lang="en-US" sz="1100" dirty="0" smtClean="0">
                <a:solidFill>
                  <a:schemeClr val="bg1"/>
                </a:solidFill>
                <a:latin typeface="Calibri Light" pitchFamily="34" charset="0"/>
                <a:cs typeface="Calibri Light" pitchFamily="34" charset="0"/>
              </a:rPr>
              <a:t>Pet Treats</a:t>
            </a:r>
          </a:p>
          <a:p>
            <a:r>
              <a:rPr lang="en-US" sz="1100" dirty="0" smtClean="0">
                <a:solidFill>
                  <a:schemeClr val="bg1"/>
                </a:solidFill>
                <a:latin typeface="Calibri Light" pitchFamily="34" charset="0"/>
                <a:cs typeface="Calibri Light" pitchFamily="34" charset="0"/>
              </a:rPr>
              <a:t>Pet </a:t>
            </a:r>
            <a:r>
              <a:rPr lang="en-US" sz="1100" dirty="0" err="1" smtClean="0">
                <a:solidFill>
                  <a:schemeClr val="bg1"/>
                </a:solidFill>
                <a:latin typeface="Calibri Light" pitchFamily="34" charset="0"/>
                <a:cs typeface="Calibri Light" pitchFamily="34" charset="0"/>
              </a:rPr>
              <a:t>Topicals</a:t>
            </a:r>
            <a:endParaRPr lang="en-US" sz="1100" dirty="0" smtClean="0">
              <a:solidFill>
                <a:schemeClr val="bg1"/>
              </a:solidFill>
              <a:latin typeface="Calibri Light" pitchFamily="34" charset="0"/>
              <a:cs typeface="Calibri Light" pitchFamily="34" charset="0"/>
            </a:endParaRPr>
          </a:p>
          <a:p>
            <a:endParaRPr lang="en-US" sz="1200" b="1" dirty="0">
              <a:solidFill>
                <a:srgbClr val="FFFF00"/>
              </a:solidFill>
              <a:latin typeface="Calibri" pitchFamily="34" charset="0"/>
              <a:cs typeface="Calibri" pitchFamily="34" charset="0"/>
            </a:endParaRPr>
          </a:p>
        </p:txBody>
      </p:sp>
      <p:sp>
        <p:nvSpPr>
          <p:cNvPr id="36" name="TextBox 35"/>
          <p:cNvSpPr txBox="1"/>
          <p:nvPr/>
        </p:nvSpPr>
        <p:spPr>
          <a:xfrm>
            <a:off x="3788220" y="2057396"/>
            <a:ext cx="1817915" cy="1938992"/>
          </a:xfrm>
          <a:prstGeom prst="rect">
            <a:avLst/>
          </a:prstGeom>
          <a:noFill/>
        </p:spPr>
        <p:txBody>
          <a:bodyPr wrap="square" rtlCol="0">
            <a:spAutoFit/>
          </a:bodyPr>
          <a:lstStyle/>
          <a:p>
            <a:r>
              <a:rPr lang="en-US" sz="1200" b="1" dirty="0" smtClean="0">
                <a:solidFill>
                  <a:srgbClr val="F2D106"/>
                </a:solidFill>
                <a:latin typeface="Calibri Light" pitchFamily="34" charset="0"/>
                <a:cs typeface="Calibri Light" pitchFamily="34" charset="0"/>
              </a:rPr>
              <a:t>Beverages</a:t>
            </a:r>
          </a:p>
          <a:p>
            <a:r>
              <a:rPr lang="en-US" sz="1200" dirty="0" smtClean="0">
                <a:solidFill>
                  <a:schemeClr val="bg1"/>
                </a:solidFill>
                <a:latin typeface="Calibri Light" pitchFamily="34" charset="0"/>
                <a:cs typeface="Calibri Light" pitchFamily="34" charset="0"/>
              </a:rPr>
              <a:t>Seltzer (Sparkling water)</a:t>
            </a:r>
          </a:p>
          <a:p>
            <a:r>
              <a:rPr lang="en-US" sz="1200" dirty="0" smtClean="0">
                <a:solidFill>
                  <a:schemeClr val="bg1"/>
                </a:solidFill>
                <a:latin typeface="Calibri Light" pitchFamily="34" charset="0"/>
                <a:cs typeface="Calibri Light" pitchFamily="34" charset="0"/>
              </a:rPr>
              <a:t>Soda (or “Pop”, “Coke”</a:t>
            </a:r>
          </a:p>
          <a:p>
            <a:r>
              <a:rPr lang="en-US" sz="1200" dirty="0" smtClean="0">
                <a:solidFill>
                  <a:schemeClr val="bg1"/>
                </a:solidFill>
                <a:latin typeface="Calibri Light" pitchFamily="34" charset="0"/>
                <a:cs typeface="Calibri Light" pitchFamily="34" charset="0"/>
              </a:rPr>
              <a:t>Coffee</a:t>
            </a:r>
          </a:p>
          <a:p>
            <a:r>
              <a:rPr lang="en-US" sz="1200" dirty="0" smtClean="0">
                <a:solidFill>
                  <a:schemeClr val="bg1"/>
                </a:solidFill>
                <a:latin typeface="Calibri Light" pitchFamily="34" charset="0"/>
                <a:cs typeface="Calibri Light" pitchFamily="34" charset="0"/>
              </a:rPr>
              <a:t>Beer</a:t>
            </a:r>
          </a:p>
          <a:p>
            <a:r>
              <a:rPr lang="en-US" sz="1200" dirty="0" smtClean="0">
                <a:solidFill>
                  <a:schemeClr val="bg1"/>
                </a:solidFill>
                <a:latin typeface="Calibri Light" pitchFamily="34" charset="0"/>
                <a:cs typeface="Calibri Light" pitchFamily="34" charset="0"/>
              </a:rPr>
              <a:t>Energy drink</a:t>
            </a:r>
          </a:p>
          <a:p>
            <a:r>
              <a:rPr lang="en-US" sz="1200" dirty="0" smtClean="0">
                <a:solidFill>
                  <a:schemeClr val="bg1"/>
                </a:solidFill>
                <a:latin typeface="Calibri Light" pitchFamily="34" charset="0"/>
                <a:cs typeface="Calibri Light" pitchFamily="34" charset="0"/>
              </a:rPr>
              <a:t>Water</a:t>
            </a:r>
          </a:p>
          <a:p>
            <a:r>
              <a:rPr lang="en-US" sz="1200" dirty="0" smtClean="0">
                <a:solidFill>
                  <a:schemeClr val="bg1"/>
                </a:solidFill>
                <a:latin typeface="Calibri Light" pitchFamily="34" charset="0"/>
                <a:cs typeface="Calibri Light" pitchFamily="34" charset="0"/>
              </a:rPr>
              <a:t>Tea</a:t>
            </a:r>
          </a:p>
          <a:p>
            <a:r>
              <a:rPr lang="en-US" sz="1200" dirty="0" smtClean="0">
                <a:solidFill>
                  <a:schemeClr val="bg1"/>
                </a:solidFill>
                <a:latin typeface="Calibri Light" pitchFamily="34" charset="0"/>
                <a:cs typeface="Calibri Light" pitchFamily="34" charset="0"/>
              </a:rPr>
              <a:t>K-Cups</a:t>
            </a:r>
          </a:p>
          <a:p>
            <a:r>
              <a:rPr lang="en-US" sz="1200" dirty="0" smtClean="0">
                <a:solidFill>
                  <a:schemeClr val="bg1"/>
                </a:solidFill>
                <a:latin typeface="Calibri Light" pitchFamily="34" charset="0"/>
                <a:cs typeface="Calibri Light" pitchFamily="34" charset="0"/>
              </a:rPr>
              <a:t>Cocktails</a:t>
            </a:r>
            <a:endParaRPr lang="en-US" sz="1200" dirty="0">
              <a:latin typeface="Calibri Light" pitchFamily="34" charset="0"/>
              <a:cs typeface="Calibri Light" pitchFamily="34" charset="0"/>
            </a:endParaRPr>
          </a:p>
        </p:txBody>
      </p:sp>
      <p:cxnSp>
        <p:nvCxnSpPr>
          <p:cNvPr id="42" name="Straight Connector 41"/>
          <p:cNvCxnSpPr/>
          <p:nvPr/>
        </p:nvCxnSpPr>
        <p:spPr>
          <a:xfrm flipV="1">
            <a:off x="4811486" y="4254234"/>
            <a:ext cx="2754084" cy="2503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797753" y="4348843"/>
            <a:ext cx="2917372" cy="1615827"/>
          </a:xfrm>
          <a:prstGeom prst="rect">
            <a:avLst/>
          </a:prstGeom>
          <a:noFill/>
        </p:spPr>
        <p:txBody>
          <a:bodyPr wrap="square" rtlCol="0">
            <a:spAutoFit/>
          </a:bodyPr>
          <a:lstStyle/>
          <a:p>
            <a:r>
              <a:rPr lang="en-US" sz="1100" dirty="0" smtClean="0">
                <a:solidFill>
                  <a:schemeClr val="bg1"/>
                </a:solidFill>
                <a:latin typeface="Calibri Light" pitchFamily="34" charset="0"/>
                <a:cs typeface="Calibri Light" pitchFamily="34" charset="0"/>
              </a:rPr>
              <a:t>Company name</a:t>
            </a:r>
          </a:p>
          <a:p>
            <a:r>
              <a:rPr lang="en-US" sz="1100" dirty="0" smtClean="0">
                <a:solidFill>
                  <a:schemeClr val="bg1"/>
                </a:solidFill>
                <a:latin typeface="Calibri Light" pitchFamily="34" charset="0"/>
                <a:cs typeface="Calibri Light" pitchFamily="34" charset="0"/>
              </a:rPr>
              <a:t>Type of CBD oil</a:t>
            </a:r>
          </a:p>
          <a:p>
            <a:r>
              <a:rPr lang="en-US" sz="1100" dirty="0" smtClean="0">
                <a:solidFill>
                  <a:schemeClr val="bg1"/>
                </a:solidFill>
                <a:latin typeface="Calibri Light" pitchFamily="34" charset="0"/>
                <a:cs typeface="Calibri Light" pitchFamily="34" charset="0"/>
              </a:rPr>
              <a:t>CBD total in Mg</a:t>
            </a:r>
          </a:p>
          <a:p>
            <a:r>
              <a:rPr lang="en-US" sz="1100" dirty="0" smtClean="0">
                <a:solidFill>
                  <a:schemeClr val="bg1"/>
                </a:solidFill>
                <a:latin typeface="Calibri Light" pitchFamily="34" charset="0"/>
                <a:cs typeface="Calibri Light" pitchFamily="34" charset="0"/>
              </a:rPr>
              <a:t>CBD mg/ml</a:t>
            </a:r>
          </a:p>
          <a:p>
            <a:r>
              <a:rPr lang="en-US" sz="1100" dirty="0" smtClean="0">
                <a:solidFill>
                  <a:schemeClr val="bg1"/>
                </a:solidFill>
                <a:latin typeface="Calibri Light" pitchFamily="34" charset="0"/>
                <a:cs typeface="Calibri Light" pitchFamily="34" charset="0"/>
              </a:rPr>
              <a:t>Bottle  fluid capacity</a:t>
            </a:r>
            <a:br>
              <a:rPr lang="en-US" sz="1100" dirty="0" smtClean="0">
                <a:solidFill>
                  <a:schemeClr val="bg1"/>
                </a:solidFill>
                <a:latin typeface="Calibri Light" pitchFamily="34" charset="0"/>
                <a:cs typeface="Calibri Light" pitchFamily="34" charset="0"/>
              </a:rPr>
            </a:br>
            <a:r>
              <a:rPr lang="en-US" sz="1100" dirty="0" smtClean="0">
                <a:solidFill>
                  <a:schemeClr val="bg1"/>
                </a:solidFill>
                <a:latin typeface="Calibri Light" pitchFamily="34" charset="0"/>
                <a:cs typeface="Calibri Light" pitchFamily="34" charset="0"/>
              </a:rPr>
              <a:t>typically: 2 oz, 1 oz and 0.5 oz</a:t>
            </a:r>
            <a:br>
              <a:rPr lang="en-US" sz="1100" dirty="0" smtClean="0">
                <a:solidFill>
                  <a:schemeClr val="bg1"/>
                </a:solidFill>
                <a:latin typeface="Calibri Light" pitchFamily="34" charset="0"/>
                <a:cs typeface="Calibri Light" pitchFamily="34" charset="0"/>
              </a:rPr>
            </a:br>
            <a:r>
              <a:rPr lang="en-US" sz="1100" dirty="0" smtClean="0">
                <a:solidFill>
                  <a:schemeClr val="bg1"/>
                </a:solidFill>
                <a:latin typeface="Calibri Light" pitchFamily="34" charset="0"/>
                <a:cs typeface="Calibri Light" pitchFamily="34" charset="0"/>
              </a:rPr>
              <a:t>and expressed in ml</a:t>
            </a:r>
          </a:p>
          <a:p>
            <a:endParaRPr lang="en-US" sz="1100" dirty="0" smtClean="0">
              <a:solidFill>
                <a:schemeClr val="bg1"/>
              </a:solidFill>
              <a:latin typeface="Calibri" pitchFamily="34" charset="0"/>
              <a:cs typeface="Calibri" pitchFamily="34" charset="0"/>
            </a:endParaRPr>
          </a:p>
          <a:p>
            <a:endParaRPr lang="en-US" sz="1100" dirty="0" smtClean="0">
              <a:solidFill>
                <a:schemeClr val="bg1"/>
              </a:solidFill>
              <a:latin typeface="Calibri" pitchFamily="34" charset="0"/>
              <a:cs typeface="Calibri" pitchFamily="34" charset="0"/>
            </a:endParaRPr>
          </a:p>
        </p:txBody>
      </p:sp>
      <p:cxnSp>
        <p:nvCxnSpPr>
          <p:cNvPr id="45" name="Straight Connector 44"/>
          <p:cNvCxnSpPr/>
          <p:nvPr/>
        </p:nvCxnSpPr>
        <p:spPr>
          <a:xfrm>
            <a:off x="4811486" y="4650203"/>
            <a:ext cx="2769528" cy="13113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822371" y="4852948"/>
            <a:ext cx="2928764" cy="4141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93771" y="4986298"/>
            <a:ext cx="3178629" cy="410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083629" y="5180880"/>
            <a:ext cx="2525486" cy="359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061098" y="5498811"/>
            <a:ext cx="3200400" cy="1701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781425" y="4029075"/>
            <a:ext cx="3295649" cy="338554"/>
          </a:xfrm>
          <a:prstGeom prst="rect">
            <a:avLst/>
          </a:prstGeom>
          <a:noFill/>
        </p:spPr>
        <p:txBody>
          <a:bodyPr wrap="square" rtlCol="0">
            <a:spAutoFit/>
          </a:bodyPr>
          <a:lstStyle/>
          <a:p>
            <a:r>
              <a:rPr lang="en-US" sz="1600" dirty="0" smtClean="0">
                <a:solidFill>
                  <a:schemeClr val="accent2">
                    <a:lumMod val="60000"/>
                    <a:lumOff val="40000"/>
                  </a:schemeClr>
                </a:solidFill>
              </a:rPr>
              <a:t>How To Read A CBD Product Label</a:t>
            </a:r>
            <a:endParaRPr lang="en-US" sz="1600" dirty="0">
              <a:solidFill>
                <a:schemeClr val="accent2">
                  <a:lumMod val="60000"/>
                  <a:lumOff val="40000"/>
                </a:schemeClr>
              </a:solidFill>
            </a:endParaRPr>
          </a:p>
        </p:txBody>
      </p:sp>
      <p:sp>
        <p:nvSpPr>
          <p:cNvPr id="28" name="TextBox 27"/>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29" name="TextBox 28"/>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11</a:t>
            </a:r>
            <a:endParaRPr lang="en-US" dirty="0">
              <a:solidFill>
                <a:schemeClr val="bg1"/>
              </a:solidFill>
            </a:endParaRPr>
          </a:p>
        </p:txBody>
      </p:sp>
      <p:pic>
        <p:nvPicPr>
          <p:cNvPr id="26" name="Picture 1">
            <a:hlinkClick r:id="rId3" action="ppaction://hlinksldjump"/>
          </p:cNvPr>
          <p:cNvPicPr>
            <a:picLocks noChangeAspect="1" noChangeArrowheads="1"/>
          </p:cNvPicPr>
          <p:nvPr/>
        </p:nvPicPr>
        <p:blipFill>
          <a:blip r:embed="rId4"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4209924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C08C958-C396-4108-AAD6-6E892C329C39}"/>
              </a:ext>
            </a:extLst>
          </p:cNvPr>
          <p:cNvSpPr/>
          <p:nvPr/>
        </p:nvSpPr>
        <p:spPr>
          <a:xfrm rot="20711217">
            <a:off x="6024402" y="497824"/>
            <a:ext cx="1932675"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8" name="Picture 10" descr="https://cbdvapejuice.net/wp-content/uploads/2017/08/koi-pet-treats-e1502412147584.png"/>
          <p:cNvPicPr>
            <a:picLocks noChangeAspect="1" noChangeArrowheads="1"/>
          </p:cNvPicPr>
          <p:nvPr/>
        </p:nvPicPr>
        <p:blipFill>
          <a:blip r:embed="rId2" cstate="print"/>
          <a:srcRect/>
          <a:stretch>
            <a:fillRect/>
          </a:stretch>
        </p:blipFill>
        <p:spPr bwMode="auto">
          <a:xfrm>
            <a:off x="7001551" y="3453365"/>
            <a:ext cx="2314607" cy="2314607"/>
          </a:xfrm>
          <a:prstGeom prst="rect">
            <a:avLst/>
          </a:prstGeom>
          <a:noFill/>
        </p:spPr>
      </p:pic>
      <p:sp>
        <p:nvSpPr>
          <p:cNvPr id="9" name="Rectangle 8">
            <a:extLst>
              <a:ext uri="{FF2B5EF4-FFF2-40B4-BE49-F238E27FC236}">
                <a16:creationId xmlns="" xmlns:a16="http://schemas.microsoft.com/office/drawing/2014/main" id="{0F82A771-1855-4FA2-9BBF-19C55543B035}"/>
              </a:ext>
            </a:extLst>
          </p:cNvPr>
          <p:cNvSpPr/>
          <p:nvPr/>
        </p:nvSpPr>
        <p:spPr>
          <a:xfrm>
            <a:off x="0" y="319"/>
            <a:ext cx="7092176"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 xmlns:a16="http://schemas.microsoft.com/office/drawing/2014/main" id="{0B9875BD-0E25-44F7-91B3-D7F36BACFF35}"/>
              </a:ext>
            </a:extLst>
          </p:cNvPr>
          <p:cNvSpPr txBox="1"/>
          <p:nvPr/>
        </p:nvSpPr>
        <p:spPr>
          <a:xfrm>
            <a:off x="523560" y="1006063"/>
            <a:ext cx="6174952" cy="400110"/>
          </a:xfrm>
          <a:prstGeom prst="rect">
            <a:avLst/>
          </a:prstGeom>
          <a:noFill/>
        </p:spPr>
        <p:txBody>
          <a:bodyPr wrap="square" rtlCol="0">
            <a:spAutoFit/>
          </a:bodyPr>
          <a:lstStyle/>
          <a:p>
            <a:r>
              <a:rPr lang="en-US" sz="2000" i="1" dirty="0" smtClean="0">
                <a:ln w="0"/>
                <a:solidFill>
                  <a:schemeClr val="bg1"/>
                </a:solidFill>
              </a:rPr>
              <a:t>Typical Products Manufactured By the OEMs</a:t>
            </a:r>
            <a:endParaRPr lang="en-US" sz="2000" dirty="0">
              <a:ln w="0"/>
              <a:solidFill>
                <a:schemeClr val="bg1"/>
              </a:solidFill>
            </a:endParaRPr>
          </a:p>
        </p:txBody>
      </p:sp>
      <p:sp>
        <p:nvSpPr>
          <p:cNvPr id="29" name="TextBox 28">
            <a:extLst>
              <a:ext uri="{FF2B5EF4-FFF2-40B4-BE49-F238E27FC236}">
                <a16:creationId xmlns="" xmlns:a16="http://schemas.microsoft.com/office/drawing/2014/main" id="{C2A30945-BEBA-4258-A56E-EACB0DF75813}"/>
              </a:ext>
            </a:extLst>
          </p:cNvPr>
          <p:cNvSpPr txBox="1"/>
          <p:nvPr/>
        </p:nvSpPr>
        <p:spPr>
          <a:xfrm>
            <a:off x="536520" y="1390174"/>
            <a:ext cx="6672353" cy="338554"/>
          </a:xfrm>
          <a:prstGeom prst="rect">
            <a:avLst/>
          </a:prstGeom>
          <a:noFill/>
        </p:spPr>
        <p:txBody>
          <a:bodyPr wrap="square" rtlCol="0">
            <a:spAutoFit/>
          </a:bodyPr>
          <a:lstStyle/>
          <a:p>
            <a:r>
              <a:rPr lang="en-US" sz="1600" dirty="0" smtClean="0">
                <a:solidFill>
                  <a:schemeClr val="accent2">
                    <a:lumMod val="60000"/>
                    <a:lumOff val="40000"/>
                  </a:schemeClr>
                </a:solidFill>
              </a:rPr>
              <a:t>CBD items sold through mass market retailers and on-line . . .</a:t>
            </a:r>
            <a:endParaRPr lang="en-US" sz="1600" dirty="0">
              <a:solidFill>
                <a:schemeClr val="accent2">
                  <a:lumMod val="60000"/>
                  <a:lumOff val="40000"/>
                </a:schemeClr>
              </a:solidFill>
            </a:endParaRPr>
          </a:p>
        </p:txBody>
      </p:sp>
      <p:sp>
        <p:nvSpPr>
          <p:cNvPr id="30" name="TextBox 29">
            <a:extLst>
              <a:ext uri="{FF2B5EF4-FFF2-40B4-BE49-F238E27FC236}">
                <a16:creationId xmlns="" xmlns:a16="http://schemas.microsoft.com/office/drawing/2014/main" id="{128FC7FC-563A-435A-8A0D-4E69B5301F28}"/>
              </a:ext>
            </a:extLst>
          </p:cNvPr>
          <p:cNvSpPr txBox="1"/>
          <p:nvPr/>
        </p:nvSpPr>
        <p:spPr>
          <a:xfrm>
            <a:off x="1127087" y="225574"/>
            <a:ext cx="4954736"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Typical CBD Packaging</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31" name="Straight Connector 30">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37" name="Picture 36" descr="Picture21.jpg"/>
          <p:cNvPicPr>
            <a:picLocks noChangeAspect="1"/>
          </p:cNvPicPr>
          <p:nvPr/>
        </p:nvPicPr>
        <p:blipFill>
          <a:blip r:embed="rId3" cstate="print"/>
          <a:stretch>
            <a:fillRect/>
          </a:stretch>
        </p:blipFill>
        <p:spPr>
          <a:xfrm>
            <a:off x="21260" y="1706455"/>
            <a:ext cx="4572000" cy="2785872"/>
          </a:xfrm>
          <a:prstGeom prst="rect">
            <a:avLst/>
          </a:prstGeom>
        </p:spPr>
      </p:pic>
      <p:pic>
        <p:nvPicPr>
          <p:cNvPr id="27" name="Picture 14" descr="https://d35eqjx0jqcyuj.cloudfront.net/wp-content/uploads/2016/06/mixed_products_BUYCBDpg_Image1.png"/>
          <p:cNvPicPr>
            <a:picLocks noChangeAspect="1" noChangeArrowheads="1"/>
          </p:cNvPicPr>
          <p:nvPr/>
        </p:nvPicPr>
        <p:blipFill>
          <a:blip r:embed="rId4" cstate="print"/>
          <a:srcRect/>
          <a:stretch>
            <a:fillRect/>
          </a:stretch>
        </p:blipFill>
        <p:spPr bwMode="auto">
          <a:xfrm>
            <a:off x="-300126" y="2817631"/>
            <a:ext cx="4179782" cy="3912781"/>
          </a:xfrm>
          <a:prstGeom prst="rect">
            <a:avLst/>
          </a:prstGeom>
          <a:noFill/>
        </p:spPr>
      </p:pic>
      <p:sp>
        <p:nvSpPr>
          <p:cNvPr id="18" name="Rectangle 17">
            <a:extLst>
              <a:ext uri="{FF2B5EF4-FFF2-40B4-BE49-F238E27FC236}">
                <a16:creationId xmlns="" xmlns:a16="http://schemas.microsoft.com/office/drawing/2014/main" id="{342E48A1-CE07-4891-97B5-D0D4954B0C50}"/>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8" descr="https://www.trythecbd.com/wp-content/uploads/2018/01/all-products-header-800x457.png"/>
          <p:cNvPicPr>
            <a:picLocks noChangeAspect="1" noChangeArrowheads="1"/>
          </p:cNvPicPr>
          <p:nvPr/>
        </p:nvPicPr>
        <p:blipFill>
          <a:blip r:embed="rId5" cstate="print"/>
          <a:srcRect r="20500"/>
          <a:stretch>
            <a:fillRect/>
          </a:stretch>
        </p:blipFill>
        <p:spPr bwMode="auto">
          <a:xfrm>
            <a:off x="3413035" y="3285469"/>
            <a:ext cx="4582634" cy="3292851"/>
          </a:xfrm>
          <a:prstGeom prst="rect">
            <a:avLst/>
          </a:prstGeom>
          <a:noFill/>
        </p:spPr>
      </p:pic>
      <p:sp>
        <p:nvSpPr>
          <p:cNvPr id="38" name="Rectangle 37">
            <a:extLst>
              <a:ext uri="{FF2B5EF4-FFF2-40B4-BE49-F238E27FC236}">
                <a16:creationId xmlns="" xmlns:a16="http://schemas.microsoft.com/office/drawing/2014/main" id="{6C08C958-C396-4108-AAD6-6E892C329C39}"/>
              </a:ext>
            </a:extLst>
          </p:cNvPr>
          <p:cNvSpPr/>
          <p:nvPr/>
        </p:nvSpPr>
        <p:spPr>
          <a:xfrm rot="245614">
            <a:off x="7973057" y="5942391"/>
            <a:ext cx="365493" cy="2066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 xmlns:a16="http://schemas.microsoft.com/office/drawing/2014/main" id="{6C08C958-C396-4108-AAD6-6E892C329C39}"/>
              </a:ext>
            </a:extLst>
          </p:cNvPr>
          <p:cNvSpPr/>
          <p:nvPr/>
        </p:nvSpPr>
        <p:spPr>
          <a:xfrm rot="20534778" flipV="1">
            <a:off x="7897763" y="5935144"/>
            <a:ext cx="365493" cy="1008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6" descr="https://royallcbd.com/wp-content/uploads/2019/01/gummies-jars_gummy-fruit-240-e1546658105410.png"/>
          <p:cNvPicPr>
            <a:picLocks noChangeAspect="1" noChangeArrowheads="1"/>
          </p:cNvPicPr>
          <p:nvPr/>
        </p:nvPicPr>
        <p:blipFill>
          <a:blip r:embed="rId6" cstate="print"/>
          <a:srcRect/>
          <a:stretch>
            <a:fillRect/>
          </a:stretch>
        </p:blipFill>
        <p:spPr bwMode="auto">
          <a:xfrm>
            <a:off x="4442519" y="1691336"/>
            <a:ext cx="2172954" cy="2239012"/>
          </a:xfrm>
          <a:prstGeom prst="rect">
            <a:avLst/>
          </a:prstGeom>
          <a:noFill/>
        </p:spPr>
      </p:pic>
      <p:pic>
        <p:nvPicPr>
          <p:cNvPr id="26" name="Picture 6" descr="https://cdn.shopify.com/s/files/1/1849/5613/products/cbd-oil-for-sale-1000mg_1024x1024.png?v=1523530995"/>
          <p:cNvPicPr>
            <a:picLocks noChangeAspect="1" noChangeArrowheads="1"/>
          </p:cNvPicPr>
          <p:nvPr/>
        </p:nvPicPr>
        <p:blipFill>
          <a:blip r:embed="rId7" cstate="print"/>
          <a:srcRect/>
          <a:stretch>
            <a:fillRect/>
          </a:stretch>
        </p:blipFill>
        <p:spPr bwMode="auto">
          <a:xfrm>
            <a:off x="5900628" y="297712"/>
            <a:ext cx="3668231" cy="3668231"/>
          </a:xfrm>
          <a:prstGeom prst="rect">
            <a:avLst/>
          </a:prstGeom>
          <a:noFill/>
        </p:spPr>
      </p:pic>
      <p:sp>
        <p:nvSpPr>
          <p:cNvPr id="21" name="TextBox 20"/>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22" name="TextBox 21"/>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12</a:t>
            </a:r>
            <a:endParaRPr lang="en-US" dirty="0">
              <a:solidFill>
                <a:schemeClr val="bg1"/>
              </a:solidFill>
            </a:endParaRPr>
          </a:p>
        </p:txBody>
      </p:sp>
      <p:pic>
        <p:nvPicPr>
          <p:cNvPr id="20" name="Picture 1">
            <a:hlinkClick r:id="rId8" action="ppaction://hlinksldjump"/>
          </p:cNvPr>
          <p:cNvPicPr>
            <a:picLocks noChangeAspect="1" noChangeArrowheads="1"/>
          </p:cNvPicPr>
          <p:nvPr/>
        </p:nvPicPr>
        <p:blipFill>
          <a:blip r:embed="rId9"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1259520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 xmlns:a16="http://schemas.microsoft.com/office/drawing/2014/main" id="{F14B182B-9AA7-4D86-A9C7-4DF3A1288CAD}"/>
              </a:ext>
            </a:extLst>
          </p:cNvPr>
          <p:cNvSpPr/>
          <p:nvPr/>
        </p:nvSpPr>
        <p:spPr>
          <a:xfrm rot="20711217">
            <a:off x="5935044" y="-13674"/>
            <a:ext cx="1892256" cy="64216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 xmlns:a16="http://schemas.microsoft.com/office/drawing/2014/main" id="{7CA06255-F6B0-4CC4-A415-9393A55B7D16}"/>
              </a:ext>
            </a:extLst>
          </p:cNvPr>
          <p:cNvSpPr/>
          <p:nvPr/>
        </p:nvSpPr>
        <p:spPr>
          <a:xfrm>
            <a:off x="0" y="0"/>
            <a:ext cx="6879264"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 xmlns:a16="http://schemas.microsoft.com/office/drawing/2014/main" id="{1A9B3F2D-1072-47B2-B588-EFBF718BD523}"/>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 xmlns:a16="http://schemas.microsoft.com/office/drawing/2014/main" id="{0B9875BD-0E25-44F7-91B3-D7F36BACFF35}"/>
              </a:ext>
            </a:extLst>
          </p:cNvPr>
          <p:cNvSpPr txBox="1"/>
          <p:nvPr/>
        </p:nvSpPr>
        <p:spPr>
          <a:xfrm>
            <a:off x="438496" y="984291"/>
            <a:ext cx="6419500" cy="707886"/>
          </a:xfrm>
          <a:prstGeom prst="rect">
            <a:avLst/>
          </a:prstGeom>
          <a:noFill/>
        </p:spPr>
        <p:txBody>
          <a:bodyPr wrap="square" rtlCol="0">
            <a:spAutoFit/>
          </a:bodyPr>
          <a:lstStyle/>
          <a:p>
            <a:r>
              <a:rPr lang="en-US" sz="2000" dirty="0" smtClean="0">
                <a:solidFill>
                  <a:schemeClr val="bg1"/>
                </a:solidFill>
              </a:rPr>
              <a:t>Extraction Methods and </a:t>
            </a:r>
          </a:p>
          <a:p>
            <a:r>
              <a:rPr lang="en-US" sz="2000" dirty="0" smtClean="0">
                <a:solidFill>
                  <a:schemeClr val="bg1"/>
                </a:solidFill>
              </a:rPr>
              <a:t>Products Produced</a:t>
            </a:r>
            <a:endParaRPr lang="en-US" sz="2000" dirty="0">
              <a:solidFill>
                <a:schemeClr val="bg1"/>
              </a:solidFill>
            </a:endParaRPr>
          </a:p>
        </p:txBody>
      </p:sp>
      <p:sp>
        <p:nvSpPr>
          <p:cNvPr id="22" name="TextBox 21">
            <a:extLst>
              <a:ext uri="{FF2B5EF4-FFF2-40B4-BE49-F238E27FC236}">
                <a16:creationId xmlns="" xmlns:a16="http://schemas.microsoft.com/office/drawing/2014/main" id="{D87FB918-9B59-4721-B46B-B92FF98E2854}"/>
              </a:ext>
            </a:extLst>
          </p:cNvPr>
          <p:cNvSpPr txBox="1"/>
          <p:nvPr/>
        </p:nvSpPr>
        <p:spPr>
          <a:xfrm>
            <a:off x="451330" y="1925088"/>
            <a:ext cx="3408285" cy="1938992"/>
          </a:xfrm>
          <a:prstGeom prst="rect">
            <a:avLst/>
          </a:prstGeom>
          <a:noFill/>
        </p:spPr>
        <p:txBody>
          <a:bodyPr wrap="square" rtlCol="0">
            <a:spAutoFit/>
          </a:bodyPr>
          <a:lstStyle/>
          <a:p>
            <a:pPr marL="228600" lvl="0" indent="-228600">
              <a:buFont typeface="+mj-lt"/>
              <a:buAutoNum type="arabicPeriod"/>
            </a:pPr>
            <a:r>
              <a:rPr lang="en-US" sz="1200" dirty="0" smtClean="0">
                <a:solidFill>
                  <a:schemeClr val="bg1"/>
                </a:solidFill>
                <a:latin typeface="Calibri Light" pitchFamily="34" charset="0"/>
                <a:cs typeface="Calibri Light" pitchFamily="34" charset="0"/>
              </a:rPr>
              <a:t>Dry-sieved then pressed hashish</a:t>
            </a:r>
          </a:p>
          <a:p>
            <a:pPr marL="228600" lvl="0" indent="-228600">
              <a:buFont typeface="+mj-lt"/>
              <a:buAutoNum type="arabicPeriod"/>
            </a:pPr>
            <a:r>
              <a:rPr lang="en-US" sz="1200" dirty="0" smtClean="0">
                <a:solidFill>
                  <a:schemeClr val="bg1"/>
                </a:solidFill>
                <a:latin typeface="Calibri Light" pitchFamily="34" charset="0"/>
                <a:cs typeface="Calibri Light" pitchFamily="34" charset="0"/>
              </a:rPr>
              <a:t>Water extracted, dried, pressed hashish</a:t>
            </a:r>
          </a:p>
          <a:p>
            <a:pPr marL="228600" lvl="0" indent="-228600">
              <a:buFont typeface="+mj-lt"/>
              <a:buAutoNum type="arabicPeriod"/>
            </a:pPr>
            <a:r>
              <a:rPr lang="en-US" sz="1200" dirty="0" smtClean="0">
                <a:solidFill>
                  <a:schemeClr val="bg1"/>
                </a:solidFill>
                <a:latin typeface="Calibri Light" pitchFamily="34" charset="0"/>
                <a:cs typeface="Calibri Light" pitchFamily="34" charset="0"/>
              </a:rPr>
              <a:t>Rosin, heat and pressure applied, squeezing</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out the resin</a:t>
            </a:r>
          </a:p>
          <a:p>
            <a:pPr marL="228600" lvl="0" indent="-228600">
              <a:buFont typeface="+mj-lt"/>
              <a:buAutoNum type="arabicPeriod"/>
            </a:pPr>
            <a:r>
              <a:rPr lang="en-US" sz="1200" dirty="0" smtClean="0">
                <a:solidFill>
                  <a:schemeClr val="bg1"/>
                </a:solidFill>
                <a:latin typeface="Calibri Light" pitchFamily="34" charset="0"/>
                <a:cs typeface="Calibri Light" pitchFamily="34" charset="0"/>
              </a:rPr>
              <a:t>Liquid nitrogen extraction</a:t>
            </a:r>
          </a:p>
          <a:p>
            <a:pPr marL="228600" lvl="0" indent="-228600">
              <a:buFont typeface="+mj-lt"/>
              <a:buAutoNum type="arabicPeriod"/>
            </a:pPr>
            <a:r>
              <a:rPr lang="en-US" sz="1200" dirty="0" smtClean="0">
                <a:solidFill>
                  <a:schemeClr val="bg1"/>
                </a:solidFill>
                <a:latin typeface="Calibri Light" pitchFamily="34" charset="0"/>
                <a:cs typeface="Calibri Light" pitchFamily="34" charset="0"/>
              </a:rPr>
              <a:t>CO</a:t>
            </a:r>
            <a:r>
              <a:rPr lang="en-US" sz="1200" baseline="-25000" dirty="0" smtClean="0">
                <a:solidFill>
                  <a:schemeClr val="bg1"/>
                </a:solidFill>
                <a:latin typeface="Calibri Light" pitchFamily="34" charset="0"/>
                <a:cs typeface="Calibri Light" pitchFamily="34" charset="0"/>
              </a:rPr>
              <a:t>2</a:t>
            </a:r>
            <a:r>
              <a:rPr lang="en-US" sz="1200" dirty="0" smtClean="0">
                <a:solidFill>
                  <a:schemeClr val="bg1"/>
                </a:solidFill>
                <a:latin typeface="Calibri Light" pitchFamily="34" charset="0"/>
                <a:cs typeface="Calibri Light" pitchFamily="34" charset="0"/>
              </a:rPr>
              <a:t> extraction</a:t>
            </a:r>
          </a:p>
          <a:p>
            <a:pPr marL="228600" lvl="0" indent="-228600">
              <a:buFont typeface="+mj-lt"/>
              <a:buAutoNum type="arabicPeriod"/>
            </a:pPr>
            <a:r>
              <a:rPr lang="en-US" sz="1200" dirty="0" smtClean="0">
                <a:solidFill>
                  <a:srgbClr val="FFC000"/>
                </a:solidFill>
                <a:latin typeface="Calibri Light" pitchFamily="34" charset="0"/>
                <a:cs typeface="Calibri Light" pitchFamily="34" charset="0"/>
              </a:rPr>
              <a:t>Ethanol alcohol extraction</a:t>
            </a:r>
            <a:r>
              <a:rPr lang="en-US" sz="1200" dirty="0" smtClean="0">
                <a:solidFill>
                  <a:srgbClr val="FF0000"/>
                </a:solidFill>
                <a:latin typeface="Calibri Light" pitchFamily="34" charset="0"/>
                <a:cs typeface="Calibri Light" pitchFamily="34" charset="0"/>
              </a:rPr>
              <a:t>*</a:t>
            </a:r>
            <a:r>
              <a:rPr lang="en-US" sz="1200" dirty="0" smtClean="0">
                <a:solidFill>
                  <a:srgbClr val="FFFF00"/>
                </a:solidFill>
                <a:latin typeface="Calibri Light" pitchFamily="34" charset="0"/>
                <a:cs typeface="Calibri Light" pitchFamily="34" charset="0"/>
              </a:rPr>
              <a:t> </a:t>
            </a:r>
          </a:p>
          <a:p>
            <a:pPr marL="228600" lvl="0" indent="-228600">
              <a:buFont typeface="+mj-lt"/>
              <a:buAutoNum type="arabicPeriod"/>
            </a:pPr>
            <a:r>
              <a:rPr lang="en-US" sz="1200" dirty="0" smtClean="0">
                <a:solidFill>
                  <a:schemeClr val="bg1"/>
                </a:solidFill>
                <a:latin typeface="Calibri Light" pitchFamily="34" charset="0"/>
                <a:cs typeface="Calibri Light" pitchFamily="34" charset="0"/>
              </a:rPr>
              <a:t>Hydrocarbon extraction</a:t>
            </a:r>
          </a:p>
          <a:p>
            <a:pPr marL="228600" lvl="0" indent="-228600">
              <a:buFont typeface="+mj-lt"/>
              <a:buAutoNum type="arabicPeriod"/>
            </a:pPr>
            <a:r>
              <a:rPr lang="en-US" sz="1200" dirty="0" smtClean="0">
                <a:solidFill>
                  <a:schemeClr val="bg1"/>
                </a:solidFill>
                <a:latin typeface="Calibri Light" pitchFamily="34" charset="0"/>
                <a:cs typeface="Calibri Light" pitchFamily="34" charset="0"/>
              </a:rPr>
              <a:t>Distillation, wiped film, thin film or short path</a:t>
            </a:r>
            <a:r>
              <a:rPr lang="en-US" sz="1200" dirty="0" smtClean="0">
                <a:solidFill>
                  <a:schemeClr val="bg1"/>
                </a:solidFill>
                <a:latin typeface="Calibri" pitchFamily="34" charset="0"/>
                <a:cs typeface="Calibri" pitchFamily="34" charset="0"/>
              </a:rPr>
              <a:t>.</a:t>
            </a:r>
          </a:p>
          <a:p>
            <a:endParaRPr lang="en-US" sz="1200" dirty="0">
              <a:solidFill>
                <a:schemeClr val="bg1"/>
              </a:solidFill>
            </a:endParaRPr>
          </a:p>
        </p:txBody>
      </p:sp>
      <p:sp>
        <p:nvSpPr>
          <p:cNvPr id="23" name="TextBox 22">
            <a:extLst>
              <a:ext uri="{FF2B5EF4-FFF2-40B4-BE49-F238E27FC236}">
                <a16:creationId xmlns="" xmlns:a16="http://schemas.microsoft.com/office/drawing/2014/main" id="{C2A30945-BEBA-4258-A56E-EACB0DF75813}"/>
              </a:ext>
            </a:extLst>
          </p:cNvPr>
          <p:cNvSpPr txBox="1"/>
          <p:nvPr/>
        </p:nvSpPr>
        <p:spPr>
          <a:xfrm>
            <a:off x="451707" y="1702090"/>
            <a:ext cx="3758782" cy="307777"/>
          </a:xfrm>
          <a:prstGeom prst="rect">
            <a:avLst/>
          </a:prstGeom>
          <a:noFill/>
        </p:spPr>
        <p:txBody>
          <a:bodyPr wrap="square" rtlCol="0">
            <a:spAutoFit/>
          </a:bodyPr>
          <a:lstStyle/>
          <a:p>
            <a:r>
              <a:rPr lang="en-US" sz="1400" dirty="0" smtClean="0">
                <a:solidFill>
                  <a:schemeClr val="accent2">
                    <a:lumMod val="60000"/>
                    <a:lumOff val="40000"/>
                  </a:schemeClr>
                </a:solidFill>
              </a:rPr>
              <a:t>The Most Common Extraction Methods</a:t>
            </a:r>
            <a:endParaRPr lang="en-US" sz="1400" dirty="0">
              <a:solidFill>
                <a:schemeClr val="accent2">
                  <a:lumMod val="60000"/>
                  <a:lumOff val="40000"/>
                </a:schemeClr>
              </a:solidFill>
            </a:endParaRPr>
          </a:p>
        </p:txBody>
      </p:sp>
      <p:sp>
        <p:nvSpPr>
          <p:cNvPr id="24" name="TextBox 23">
            <a:extLst>
              <a:ext uri="{FF2B5EF4-FFF2-40B4-BE49-F238E27FC236}">
                <a16:creationId xmlns="" xmlns:a16="http://schemas.microsoft.com/office/drawing/2014/main" id="{C2A30945-BEBA-4258-A56E-EACB0DF75813}"/>
              </a:ext>
            </a:extLst>
          </p:cNvPr>
          <p:cNvSpPr txBox="1"/>
          <p:nvPr/>
        </p:nvSpPr>
        <p:spPr>
          <a:xfrm>
            <a:off x="455245" y="3704632"/>
            <a:ext cx="3758782" cy="307777"/>
          </a:xfrm>
          <a:prstGeom prst="rect">
            <a:avLst/>
          </a:prstGeom>
          <a:noFill/>
        </p:spPr>
        <p:txBody>
          <a:bodyPr wrap="square" rtlCol="0">
            <a:spAutoFit/>
          </a:bodyPr>
          <a:lstStyle/>
          <a:p>
            <a:r>
              <a:rPr lang="en-US" sz="1400" dirty="0" smtClean="0">
                <a:solidFill>
                  <a:schemeClr val="accent2">
                    <a:lumMod val="60000"/>
                    <a:lumOff val="40000"/>
                  </a:schemeClr>
                </a:solidFill>
              </a:rPr>
              <a:t>The Most Common Products Produced</a:t>
            </a:r>
            <a:endParaRPr lang="en-US" sz="1400" dirty="0">
              <a:solidFill>
                <a:schemeClr val="accent2">
                  <a:lumMod val="60000"/>
                  <a:lumOff val="40000"/>
                </a:schemeClr>
              </a:solidFill>
            </a:endParaRPr>
          </a:p>
        </p:txBody>
      </p:sp>
      <p:sp>
        <p:nvSpPr>
          <p:cNvPr id="25" name="TextBox 24">
            <a:extLst>
              <a:ext uri="{FF2B5EF4-FFF2-40B4-BE49-F238E27FC236}">
                <a16:creationId xmlns="" xmlns:a16="http://schemas.microsoft.com/office/drawing/2014/main" id="{D87FB918-9B59-4721-B46B-B92FF98E2854}"/>
              </a:ext>
            </a:extLst>
          </p:cNvPr>
          <p:cNvSpPr txBox="1"/>
          <p:nvPr/>
        </p:nvSpPr>
        <p:spPr>
          <a:xfrm>
            <a:off x="454868" y="3938263"/>
            <a:ext cx="3408285" cy="2492990"/>
          </a:xfrm>
          <a:prstGeom prst="rect">
            <a:avLst/>
          </a:prstGeom>
          <a:noFill/>
        </p:spPr>
        <p:txBody>
          <a:bodyPr wrap="square" rtlCol="0">
            <a:spAutoFit/>
          </a:bodyPr>
          <a:lstStyle/>
          <a:p>
            <a:pPr marL="228600" lvl="0" indent="-228600">
              <a:buFont typeface="+mj-lt"/>
              <a:buAutoNum type="arabicPeriod"/>
            </a:pPr>
            <a:r>
              <a:rPr lang="en-US" sz="1200" dirty="0" smtClean="0">
                <a:solidFill>
                  <a:schemeClr val="bg1"/>
                </a:solidFill>
                <a:latin typeface="Calibri Light" pitchFamily="34" charset="0"/>
                <a:cs typeface="Calibri Light" pitchFamily="34" charset="0"/>
              </a:rPr>
              <a:t>Pressed resin glands (hashish)</a:t>
            </a:r>
          </a:p>
          <a:p>
            <a:pPr marL="228600" lvl="0" indent="-228600">
              <a:buFont typeface="+mj-lt"/>
              <a:buAutoNum type="arabicPeriod"/>
            </a:pPr>
            <a:r>
              <a:rPr lang="en-US" sz="1200" dirty="0" smtClean="0">
                <a:solidFill>
                  <a:schemeClr val="bg1"/>
                </a:solidFill>
                <a:latin typeface="Calibri Light" pitchFamily="34" charset="0"/>
                <a:cs typeface="Calibri Light" pitchFamily="34" charset="0"/>
              </a:rPr>
              <a:t>Oil form sometimes referred to as RSO</a:t>
            </a:r>
          </a:p>
          <a:p>
            <a:pPr marL="228600" lvl="0" indent="-228600">
              <a:buFont typeface="+mj-lt"/>
              <a:buAutoNum type="arabicPeriod"/>
            </a:pPr>
            <a:r>
              <a:rPr lang="en-US" sz="1200" dirty="0" smtClean="0">
                <a:solidFill>
                  <a:schemeClr val="bg1"/>
                </a:solidFill>
                <a:latin typeface="Calibri Light" pitchFamily="34" charset="0"/>
                <a:cs typeface="Calibri Light" pitchFamily="34" charset="0"/>
              </a:rPr>
              <a:t>Tincture</a:t>
            </a:r>
          </a:p>
          <a:p>
            <a:pPr marL="228600" lvl="0" indent="-228600">
              <a:buFont typeface="+mj-lt"/>
              <a:buAutoNum type="arabicPeriod"/>
            </a:pPr>
            <a:r>
              <a:rPr lang="en-US" sz="1200" dirty="0" smtClean="0">
                <a:solidFill>
                  <a:schemeClr val="bg1"/>
                </a:solidFill>
                <a:latin typeface="Calibri Light" pitchFamily="34" charset="0"/>
                <a:cs typeface="Calibri Light" pitchFamily="34" charset="0"/>
              </a:rPr>
              <a:t>Shatter</a:t>
            </a:r>
          </a:p>
          <a:p>
            <a:pPr marL="228600" lvl="0" indent="-228600">
              <a:buFont typeface="+mj-lt"/>
              <a:buAutoNum type="arabicPeriod"/>
            </a:pPr>
            <a:r>
              <a:rPr lang="en-US" sz="1200" dirty="0" err="1" smtClean="0">
                <a:solidFill>
                  <a:schemeClr val="bg1"/>
                </a:solidFill>
                <a:latin typeface="Calibri Light" pitchFamily="34" charset="0"/>
                <a:cs typeface="Calibri Light" pitchFamily="34" charset="0"/>
              </a:rPr>
              <a:t>Budder</a:t>
            </a:r>
            <a:endParaRPr lang="en-US" sz="1200" dirty="0" smtClean="0">
              <a:solidFill>
                <a:schemeClr val="bg1"/>
              </a:solidFill>
              <a:latin typeface="Calibri Light" pitchFamily="34" charset="0"/>
              <a:cs typeface="Calibri Light" pitchFamily="34" charset="0"/>
            </a:endParaRPr>
          </a:p>
          <a:p>
            <a:pPr marL="228600" lvl="0" indent="-228600">
              <a:buFont typeface="+mj-lt"/>
              <a:buAutoNum type="arabicPeriod"/>
            </a:pPr>
            <a:r>
              <a:rPr lang="en-US" sz="1200" dirty="0" smtClean="0">
                <a:solidFill>
                  <a:schemeClr val="bg1"/>
                </a:solidFill>
                <a:latin typeface="Calibri Light" pitchFamily="34" charset="0"/>
                <a:cs typeface="Calibri Light" pitchFamily="34" charset="0"/>
              </a:rPr>
              <a:t>Wax</a:t>
            </a:r>
          </a:p>
          <a:p>
            <a:pPr marL="228600" lvl="0" indent="-228600">
              <a:buFont typeface="+mj-lt"/>
              <a:buAutoNum type="arabicPeriod"/>
            </a:pPr>
            <a:r>
              <a:rPr lang="en-US" sz="1200" dirty="0" smtClean="0">
                <a:solidFill>
                  <a:schemeClr val="bg1"/>
                </a:solidFill>
                <a:latin typeface="Calibri Light" pitchFamily="34" charset="0"/>
                <a:cs typeface="Calibri Light" pitchFamily="34" charset="0"/>
              </a:rPr>
              <a:t>HTFSE (high </a:t>
            </a:r>
            <a:r>
              <a:rPr lang="en-US" sz="1200" dirty="0" err="1" smtClean="0">
                <a:solidFill>
                  <a:schemeClr val="bg1"/>
                </a:solidFill>
                <a:latin typeface="Calibri Light" pitchFamily="34" charset="0"/>
                <a:cs typeface="Calibri Light" pitchFamily="34" charset="0"/>
              </a:rPr>
              <a:t>terpene</a:t>
            </a:r>
            <a:r>
              <a:rPr lang="en-US" sz="1200" dirty="0" smtClean="0">
                <a:solidFill>
                  <a:schemeClr val="bg1"/>
                </a:solidFill>
                <a:latin typeface="Calibri Light" pitchFamily="34" charset="0"/>
                <a:cs typeface="Calibri Light" pitchFamily="34" charset="0"/>
              </a:rPr>
              <a:t> full-spectrum extract)</a:t>
            </a:r>
          </a:p>
          <a:p>
            <a:pPr marL="228600" lvl="0" indent="-228600">
              <a:buFont typeface="+mj-lt"/>
              <a:buAutoNum type="arabicPeriod"/>
            </a:pPr>
            <a:r>
              <a:rPr lang="en-US" sz="1200" dirty="0" smtClean="0">
                <a:solidFill>
                  <a:schemeClr val="bg1"/>
                </a:solidFill>
                <a:latin typeface="Calibri Light" pitchFamily="34" charset="0"/>
                <a:cs typeface="Calibri Light" pitchFamily="34" charset="0"/>
              </a:rPr>
              <a:t>HCFSE (high </a:t>
            </a:r>
            <a:r>
              <a:rPr lang="en-US" sz="1200" dirty="0" err="1" smtClean="0">
                <a:solidFill>
                  <a:schemeClr val="bg1"/>
                </a:solidFill>
                <a:latin typeface="Calibri Light" pitchFamily="34" charset="0"/>
                <a:cs typeface="Calibri Light" pitchFamily="34" charset="0"/>
              </a:rPr>
              <a:t>cannabinoid</a:t>
            </a:r>
            <a:r>
              <a:rPr lang="en-US" sz="1200" dirty="0" smtClean="0">
                <a:solidFill>
                  <a:schemeClr val="bg1"/>
                </a:solidFill>
                <a:latin typeface="Calibri Light" pitchFamily="34" charset="0"/>
                <a:cs typeface="Calibri Light" pitchFamily="34" charset="0"/>
              </a:rPr>
              <a:t> full spectrum extract)</a:t>
            </a:r>
          </a:p>
          <a:p>
            <a:pPr marL="228600" lvl="0" indent="-228600">
              <a:buFont typeface="+mj-lt"/>
              <a:buAutoNum type="arabicPeriod"/>
            </a:pPr>
            <a:r>
              <a:rPr lang="en-US" sz="1200" dirty="0" err="1" smtClean="0">
                <a:solidFill>
                  <a:schemeClr val="bg1"/>
                </a:solidFill>
                <a:latin typeface="Calibri Light" pitchFamily="34" charset="0"/>
                <a:cs typeface="Calibri Light" pitchFamily="34" charset="0"/>
              </a:rPr>
              <a:t>Vape</a:t>
            </a:r>
            <a:r>
              <a:rPr lang="en-US" sz="1200" dirty="0" smtClean="0">
                <a:solidFill>
                  <a:schemeClr val="bg1"/>
                </a:solidFill>
                <a:latin typeface="Calibri Light" pitchFamily="34" charset="0"/>
                <a:cs typeface="Calibri Light" pitchFamily="34" charset="0"/>
              </a:rPr>
              <a:t> cartridges</a:t>
            </a:r>
          </a:p>
          <a:p>
            <a:pPr marL="228600" lvl="0" indent="-228600">
              <a:buFont typeface="+mj-lt"/>
              <a:buAutoNum type="arabicPeriod"/>
            </a:pPr>
            <a:r>
              <a:rPr lang="en-US" sz="1200" dirty="0" smtClean="0">
                <a:solidFill>
                  <a:schemeClr val="bg1"/>
                </a:solidFill>
                <a:latin typeface="Calibri Light" pitchFamily="34" charset="0"/>
                <a:cs typeface="Calibri Light" pitchFamily="34" charset="0"/>
              </a:rPr>
              <a:t>CBD in </a:t>
            </a:r>
            <a:r>
              <a:rPr lang="en-US" sz="1200" dirty="0" err="1" smtClean="0">
                <a:solidFill>
                  <a:schemeClr val="bg1"/>
                </a:solidFill>
                <a:latin typeface="Calibri Light" pitchFamily="34" charset="0"/>
                <a:cs typeface="Calibri Light" pitchFamily="34" charset="0"/>
              </a:rPr>
              <a:t>crystalized</a:t>
            </a:r>
            <a:r>
              <a:rPr lang="en-US" sz="1200" dirty="0" smtClean="0">
                <a:solidFill>
                  <a:schemeClr val="bg1"/>
                </a:solidFill>
                <a:latin typeface="Calibri Light" pitchFamily="34" charset="0"/>
                <a:cs typeface="Calibri Light" pitchFamily="34" charset="0"/>
              </a:rPr>
              <a:t> form</a:t>
            </a:r>
          </a:p>
          <a:p>
            <a:pPr marL="228600" lvl="0" indent="-228600">
              <a:buFont typeface="+mj-lt"/>
              <a:buAutoNum type="arabicPeriod"/>
            </a:pPr>
            <a:r>
              <a:rPr lang="en-US" sz="1200" dirty="0" smtClean="0">
                <a:solidFill>
                  <a:schemeClr val="bg1"/>
                </a:solidFill>
                <a:latin typeface="Calibri Light" pitchFamily="34" charset="0"/>
                <a:cs typeface="Calibri Light" pitchFamily="34" charset="0"/>
              </a:rPr>
              <a:t>THCA in </a:t>
            </a:r>
            <a:r>
              <a:rPr lang="en-US" sz="1200" dirty="0" err="1" smtClean="0">
                <a:solidFill>
                  <a:schemeClr val="bg1"/>
                </a:solidFill>
                <a:latin typeface="Calibri Light" pitchFamily="34" charset="0"/>
                <a:cs typeface="Calibri Light" pitchFamily="34" charset="0"/>
              </a:rPr>
              <a:t>crystalized</a:t>
            </a:r>
            <a:r>
              <a:rPr lang="en-US" sz="1200" dirty="0" smtClean="0">
                <a:solidFill>
                  <a:schemeClr val="bg1"/>
                </a:solidFill>
                <a:latin typeface="Calibri Light" pitchFamily="34" charset="0"/>
                <a:cs typeface="Calibri Light" pitchFamily="34" charset="0"/>
              </a:rPr>
              <a:t> form</a:t>
            </a:r>
          </a:p>
          <a:p>
            <a:pPr marL="228600" lvl="0" indent="-228600">
              <a:buFont typeface="+mj-lt"/>
              <a:buAutoNum type="arabicPeriod"/>
            </a:pPr>
            <a:r>
              <a:rPr lang="en-US" sz="1200" dirty="0" smtClean="0">
                <a:solidFill>
                  <a:schemeClr val="bg1"/>
                </a:solidFill>
                <a:latin typeface="Calibri Light" pitchFamily="34" charset="0"/>
                <a:cs typeface="Calibri Light" pitchFamily="34" charset="0"/>
              </a:rPr>
              <a:t>Delta 8 in oil form.</a:t>
            </a:r>
          </a:p>
          <a:p>
            <a:pPr marL="228600" indent="-228600">
              <a:buFont typeface="+mj-lt"/>
              <a:buAutoNum type="arabicPeriod"/>
            </a:pPr>
            <a:endParaRPr lang="en-US" sz="1200" dirty="0">
              <a:solidFill>
                <a:schemeClr val="bg1"/>
              </a:solidFill>
            </a:endParaRPr>
          </a:p>
        </p:txBody>
      </p:sp>
      <p:sp>
        <p:nvSpPr>
          <p:cNvPr id="26" name="Rectangle 25"/>
          <p:cNvSpPr/>
          <p:nvPr/>
        </p:nvSpPr>
        <p:spPr>
          <a:xfrm>
            <a:off x="4082894" y="1408629"/>
            <a:ext cx="2721942" cy="5262979"/>
          </a:xfrm>
          <a:prstGeom prst="rect">
            <a:avLst/>
          </a:prstGeom>
        </p:spPr>
        <p:txBody>
          <a:bodyPr wrap="square">
            <a:spAutoFit/>
          </a:bodyPr>
          <a:lstStyle/>
          <a:p>
            <a:r>
              <a:rPr lang="en-US" sz="1200" dirty="0" smtClean="0">
                <a:solidFill>
                  <a:schemeClr val="bg1"/>
                </a:solidFill>
                <a:latin typeface="Calibri Light" pitchFamily="34" charset="0"/>
                <a:cs typeface="Calibri Light" pitchFamily="34" charset="0"/>
              </a:rPr>
              <a:t>Typically a crude extract requires further refinement in one form or another, be it winterization, filtration and even isolation. </a:t>
            </a:r>
            <a:r>
              <a:rPr lang="en-US" sz="1200" dirty="0" err="1" smtClean="0">
                <a:solidFill>
                  <a:schemeClr val="bg1"/>
                </a:solidFill>
                <a:latin typeface="Calibri Light" pitchFamily="34" charset="0"/>
                <a:cs typeface="Calibri Light" pitchFamily="34" charset="0"/>
              </a:rPr>
              <a:t>HyperNovaCBD</a:t>
            </a:r>
            <a:r>
              <a:rPr lang="en-US" sz="1200" dirty="0" smtClean="0">
                <a:solidFill>
                  <a:schemeClr val="bg1"/>
                </a:solidFill>
                <a:latin typeface="Calibri Light" pitchFamily="34" charset="0"/>
                <a:cs typeface="Calibri Light" pitchFamily="34" charset="0"/>
              </a:rPr>
              <a:t> employs a patented, unique design capable of producing a more refined product including new Hemp-based oil formulas and with less labor, plus other savings and capabilities. </a:t>
            </a:r>
            <a:br>
              <a:rPr lang="en-US" sz="1200" dirty="0" smtClean="0">
                <a:solidFill>
                  <a:schemeClr val="bg1"/>
                </a:solidFill>
                <a:latin typeface="Calibri Light" pitchFamily="34" charset="0"/>
                <a:cs typeface="Calibri Light" pitchFamily="34" charset="0"/>
              </a:rPr>
            </a:br>
            <a:endParaRPr lang="en-US" sz="1200" dirty="0" smtClean="0">
              <a:solidFill>
                <a:schemeClr val="bg1"/>
              </a:solidFill>
              <a:latin typeface="Calibri Light" pitchFamily="34" charset="0"/>
              <a:cs typeface="Calibri Light" pitchFamily="34" charset="0"/>
            </a:endParaRPr>
          </a:p>
          <a:p>
            <a:r>
              <a:rPr lang="en-US" sz="1200" b="1" dirty="0" smtClean="0">
                <a:solidFill>
                  <a:srgbClr val="FFC000"/>
                </a:solidFill>
                <a:latin typeface="Calibri Light" pitchFamily="34" charset="0"/>
                <a:cs typeface="Calibri Light" pitchFamily="34" charset="0"/>
              </a:rPr>
              <a:t>THC Free: </a:t>
            </a:r>
            <a:r>
              <a:rPr lang="en-US" sz="1200" dirty="0" smtClean="0">
                <a:solidFill>
                  <a:schemeClr val="bg1"/>
                </a:solidFill>
                <a:latin typeface="Calibri Light" pitchFamily="34" charset="0"/>
                <a:cs typeface="Calibri Light" pitchFamily="34" charset="0"/>
              </a:rPr>
              <a:t>Most CBD in products is isolate CBD. Meaning, the CBD compound from the Hemp plant was removed leaving all other compounds (literally hundreds) behind. Not good.</a:t>
            </a:r>
          </a:p>
          <a:p>
            <a:r>
              <a:rPr lang="en-US" sz="1200" dirty="0" err="1" smtClean="0">
                <a:solidFill>
                  <a:schemeClr val="bg1"/>
                </a:solidFill>
                <a:latin typeface="Calibri Light" pitchFamily="34" charset="0"/>
                <a:cs typeface="Calibri Light" pitchFamily="34" charset="0"/>
              </a:rPr>
              <a:t>HyperNovaCBD</a:t>
            </a:r>
            <a:r>
              <a:rPr lang="en-US" sz="1200" dirty="0" smtClean="0">
                <a:solidFill>
                  <a:schemeClr val="bg1"/>
                </a:solidFill>
                <a:latin typeface="Calibri Light" pitchFamily="34" charset="0"/>
                <a:cs typeface="Calibri Light" pitchFamily="34" charset="0"/>
              </a:rPr>
              <a:t> is expert in THC removal but process leaves behind every other compound in tact. It’s really just Full Spectrum CBD without the THC.  </a:t>
            </a:r>
            <a:br>
              <a:rPr lang="en-US" sz="1200" dirty="0" smtClean="0">
                <a:solidFill>
                  <a:schemeClr val="bg1"/>
                </a:solidFill>
                <a:latin typeface="Calibri Light" pitchFamily="34" charset="0"/>
                <a:cs typeface="Calibri Light" pitchFamily="34" charset="0"/>
              </a:rPr>
            </a:br>
            <a:endParaRPr lang="en-US" sz="1200" dirty="0" smtClean="0">
              <a:solidFill>
                <a:schemeClr val="bg1"/>
              </a:solidFill>
              <a:latin typeface="Calibri Light" pitchFamily="34" charset="0"/>
              <a:cs typeface="Calibri Light" pitchFamily="34" charset="0"/>
            </a:endParaRPr>
          </a:p>
          <a:p>
            <a:r>
              <a:rPr lang="en-US" sz="1200" b="1" dirty="0" smtClean="0">
                <a:solidFill>
                  <a:srgbClr val="FFC000"/>
                </a:solidFill>
                <a:latin typeface="Calibri Light" pitchFamily="34" charset="0"/>
                <a:cs typeface="Calibri Light" pitchFamily="34" charset="0"/>
              </a:rPr>
              <a:t>Compounds targeted:</a:t>
            </a:r>
            <a:r>
              <a:rPr lang="en-US" sz="1200" dirty="0" smtClean="0">
                <a:solidFill>
                  <a:srgbClr val="FFC000"/>
                </a:solidFill>
                <a:latin typeface="Calibri Light" pitchFamily="34" charset="0"/>
                <a:cs typeface="Calibri Light" pitchFamily="34" charset="0"/>
              </a:rPr>
              <a:t> </a:t>
            </a:r>
            <a:r>
              <a:rPr lang="en-US" sz="1200" dirty="0" smtClean="0">
                <a:solidFill>
                  <a:schemeClr val="bg1"/>
                </a:solidFill>
                <a:latin typeface="Calibri Light" pitchFamily="34" charset="0"/>
                <a:cs typeface="Calibri Light" pitchFamily="34" charset="0"/>
              </a:rPr>
              <a:t>all available</a:t>
            </a:r>
          </a:p>
          <a:p>
            <a:pPr lvl="0"/>
            <a:r>
              <a:rPr lang="en-US" sz="1200" dirty="0" err="1" smtClean="0">
                <a:solidFill>
                  <a:schemeClr val="bg1"/>
                </a:solidFill>
                <a:latin typeface="Calibri Light" pitchFamily="34" charset="0"/>
                <a:cs typeface="Calibri Light" pitchFamily="34" charset="0"/>
              </a:rPr>
              <a:t>Cannabinoids</a:t>
            </a:r>
            <a:r>
              <a:rPr lang="en-US" sz="1200" dirty="0" smtClean="0">
                <a:solidFill>
                  <a:schemeClr val="bg1"/>
                </a:solidFill>
                <a:latin typeface="Calibri Light" pitchFamily="34" charset="0"/>
                <a:cs typeface="Calibri Light" pitchFamily="34" charset="0"/>
              </a:rPr>
              <a:t> with resulting extract high or low in other </a:t>
            </a:r>
            <a:r>
              <a:rPr lang="en-US" sz="1200" dirty="0" err="1" smtClean="0">
                <a:solidFill>
                  <a:schemeClr val="bg1"/>
                </a:solidFill>
                <a:latin typeface="Calibri Light" pitchFamily="34" charset="0"/>
                <a:cs typeface="Calibri Light" pitchFamily="34" charset="0"/>
              </a:rPr>
              <a:t>Cannabinoids</a:t>
            </a:r>
            <a:r>
              <a:rPr lang="en-US" sz="1200" dirty="0" smtClean="0">
                <a:solidFill>
                  <a:schemeClr val="bg1"/>
                </a:solidFill>
                <a:latin typeface="Calibri Light" pitchFamily="34" charset="0"/>
                <a:cs typeface="Calibri Light" pitchFamily="34" charset="0"/>
              </a:rPr>
              <a:t> (called minors). Any of these can be isolated.</a:t>
            </a:r>
            <a:br>
              <a:rPr lang="en-US" sz="1200" dirty="0" smtClean="0">
                <a:solidFill>
                  <a:schemeClr val="bg1"/>
                </a:solidFill>
                <a:latin typeface="Calibri Light" pitchFamily="34" charset="0"/>
                <a:cs typeface="Calibri Light" pitchFamily="34" charset="0"/>
              </a:rPr>
            </a:br>
            <a:endParaRPr lang="en-US" sz="1200" dirty="0" smtClean="0">
              <a:solidFill>
                <a:schemeClr val="bg1"/>
              </a:solidFill>
              <a:latin typeface="Calibri Light" pitchFamily="34" charset="0"/>
              <a:cs typeface="Calibri Light" pitchFamily="34" charset="0"/>
            </a:endParaRPr>
          </a:p>
          <a:p>
            <a:pPr lvl="0"/>
            <a:r>
              <a:rPr lang="en-US" sz="1200" b="1" dirty="0" smtClean="0">
                <a:solidFill>
                  <a:srgbClr val="FFC000"/>
                </a:solidFill>
                <a:latin typeface="Calibri Light" pitchFamily="34" charset="0"/>
                <a:cs typeface="Calibri Light" pitchFamily="34" charset="0"/>
              </a:rPr>
              <a:t>Ancillary requirements:</a:t>
            </a:r>
            <a:r>
              <a:rPr lang="en-US" sz="1200" dirty="0" smtClean="0">
                <a:solidFill>
                  <a:srgbClr val="FFC000"/>
                </a:solidFill>
                <a:latin typeface="Calibri Light" pitchFamily="34" charset="0"/>
                <a:cs typeface="Calibri Light" pitchFamily="34" charset="0"/>
              </a:rPr>
              <a:t> </a:t>
            </a:r>
            <a:r>
              <a:rPr lang="en-US" sz="1200" dirty="0" smtClean="0">
                <a:solidFill>
                  <a:schemeClr val="bg1"/>
                </a:solidFill>
                <a:latin typeface="Calibri Light" pitchFamily="34" charset="0"/>
                <a:cs typeface="Calibri Light" pitchFamily="34" charset="0"/>
              </a:rPr>
              <a:t>legally licensed, compliant laboratory; ability to store ethanol alcohol. Other certifications.</a:t>
            </a:r>
          </a:p>
        </p:txBody>
      </p:sp>
      <p:sp>
        <p:nvSpPr>
          <p:cNvPr id="27" name="TextBox 26"/>
          <p:cNvSpPr txBox="1"/>
          <p:nvPr/>
        </p:nvSpPr>
        <p:spPr>
          <a:xfrm>
            <a:off x="4082890" y="967540"/>
            <a:ext cx="2796375" cy="523220"/>
          </a:xfrm>
          <a:prstGeom prst="rect">
            <a:avLst/>
          </a:prstGeom>
          <a:noFill/>
        </p:spPr>
        <p:txBody>
          <a:bodyPr wrap="square" rtlCol="0">
            <a:spAutoFit/>
          </a:bodyPr>
          <a:lstStyle/>
          <a:p>
            <a:r>
              <a:rPr lang="en-US" sz="1400" i="1" dirty="0" err="1" smtClean="0">
                <a:solidFill>
                  <a:schemeClr val="accent2">
                    <a:lumMod val="60000"/>
                    <a:lumOff val="40000"/>
                  </a:schemeClr>
                </a:solidFill>
              </a:rPr>
              <a:t>HyperNovaCBD’s</a:t>
            </a:r>
            <a:r>
              <a:rPr lang="en-US" sz="1400" i="1" dirty="0" smtClean="0">
                <a:solidFill>
                  <a:schemeClr val="accent2">
                    <a:lumMod val="60000"/>
                    <a:lumOff val="40000"/>
                  </a:schemeClr>
                </a:solidFill>
              </a:rPr>
              <a:t> </a:t>
            </a:r>
            <a:r>
              <a:rPr lang="en-US" sz="1400" dirty="0" smtClean="0">
                <a:solidFill>
                  <a:schemeClr val="accent2">
                    <a:lumMod val="60000"/>
                    <a:lumOff val="40000"/>
                  </a:schemeClr>
                </a:solidFill>
              </a:rPr>
              <a:t>Process </a:t>
            </a:r>
            <a:br>
              <a:rPr lang="en-US" sz="1400" dirty="0" smtClean="0">
                <a:solidFill>
                  <a:schemeClr val="accent2">
                    <a:lumMod val="60000"/>
                    <a:lumOff val="40000"/>
                  </a:schemeClr>
                </a:solidFill>
              </a:rPr>
            </a:br>
            <a:r>
              <a:rPr lang="en-US" sz="1400" dirty="0" smtClean="0">
                <a:solidFill>
                  <a:schemeClr val="accent2">
                    <a:lumMod val="60000"/>
                    <a:lumOff val="40000"/>
                  </a:schemeClr>
                </a:solidFill>
              </a:rPr>
              <a:t>Is Advanced and Unique</a:t>
            </a:r>
            <a:endParaRPr lang="en-US" sz="1400" dirty="0">
              <a:solidFill>
                <a:schemeClr val="accent2">
                  <a:lumMod val="60000"/>
                  <a:lumOff val="40000"/>
                </a:schemeClr>
              </a:solidFill>
            </a:endParaRPr>
          </a:p>
        </p:txBody>
      </p:sp>
      <p:cxnSp>
        <p:nvCxnSpPr>
          <p:cNvPr id="30" name="Straight Connector 29"/>
          <p:cNvCxnSpPr/>
          <p:nvPr/>
        </p:nvCxnSpPr>
        <p:spPr>
          <a:xfrm>
            <a:off x="3859615" y="1052623"/>
            <a:ext cx="42530" cy="5486400"/>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Picture 6"/>
          <p:cNvPicPr>
            <a:picLocks noChangeAspect="1" noChangeArrowheads="1"/>
          </p:cNvPicPr>
          <p:nvPr/>
        </p:nvPicPr>
        <p:blipFill>
          <a:blip r:embed="rId2" cstate="print"/>
          <a:srcRect/>
          <a:stretch>
            <a:fillRect/>
          </a:stretch>
        </p:blipFill>
        <p:spPr bwMode="auto">
          <a:xfrm>
            <a:off x="7219832" y="2949661"/>
            <a:ext cx="1121977" cy="1097280"/>
          </a:xfrm>
          <a:prstGeom prst="roundRect">
            <a:avLst>
              <a:gd name="adj" fmla="val 16667"/>
            </a:avLst>
          </a:prstGeom>
          <a:ln>
            <a:noFill/>
          </a:ln>
          <a:effectLst>
            <a:outerShdw blurRad="203200" dist="88900" dir="2400000" sx="101000" sy="101000" algn="tl" rotWithShape="0">
              <a:srgbClr val="000000">
                <a:alpha val="61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Picture 4"/>
          <p:cNvPicPr>
            <a:picLocks noChangeAspect="1" noChangeArrowheads="1"/>
          </p:cNvPicPr>
          <p:nvPr/>
        </p:nvPicPr>
        <p:blipFill>
          <a:blip r:embed="rId3" cstate="print"/>
          <a:srcRect/>
          <a:stretch>
            <a:fillRect/>
          </a:stretch>
        </p:blipFill>
        <p:spPr bwMode="auto">
          <a:xfrm>
            <a:off x="7226660" y="4087340"/>
            <a:ext cx="1105748" cy="1097280"/>
          </a:xfrm>
          <a:prstGeom prst="roundRect">
            <a:avLst>
              <a:gd name="adj" fmla="val 16667"/>
            </a:avLst>
          </a:prstGeom>
          <a:ln>
            <a:noFill/>
          </a:ln>
          <a:effectLst>
            <a:outerShdw blurRad="203200" dist="88900" dir="2400000" sx="101000" sy="101000" algn="tl" rotWithShape="0">
              <a:srgbClr val="000000">
                <a:alpha val="61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 name="TextBox 38"/>
          <p:cNvSpPr txBox="1"/>
          <p:nvPr/>
        </p:nvSpPr>
        <p:spPr>
          <a:xfrm>
            <a:off x="8305496" y="808279"/>
            <a:ext cx="763745" cy="707886"/>
          </a:xfrm>
          <a:prstGeom prst="rect">
            <a:avLst/>
          </a:prstGeom>
          <a:noFill/>
        </p:spPr>
        <p:txBody>
          <a:bodyPr wrap="square" rtlCol="0">
            <a:spAutoFit/>
          </a:bodyPr>
          <a:lstStyle/>
          <a:p>
            <a:r>
              <a:rPr lang="en-US" sz="800" i="1" dirty="0" smtClean="0"/>
              <a:t>Mechanical</a:t>
            </a:r>
            <a:br>
              <a:rPr lang="en-US" sz="800" i="1" dirty="0" smtClean="0"/>
            </a:br>
            <a:r>
              <a:rPr lang="en-US" sz="800" i="1" dirty="0" smtClean="0"/>
              <a:t>harvesting </a:t>
            </a:r>
          </a:p>
          <a:p>
            <a:r>
              <a:rPr lang="en-US" sz="800" i="1" dirty="0" smtClean="0"/>
              <a:t>of Hemp. Protects </a:t>
            </a:r>
            <a:r>
              <a:rPr lang="en-US" sz="800" i="1" dirty="0" err="1" smtClean="0"/>
              <a:t>trichomes</a:t>
            </a:r>
            <a:r>
              <a:rPr lang="en-US" sz="800" i="1" dirty="0" smtClean="0"/>
              <a:t>.</a:t>
            </a:r>
          </a:p>
        </p:txBody>
      </p:sp>
      <p:sp>
        <p:nvSpPr>
          <p:cNvPr id="40" name="TextBox 39"/>
          <p:cNvSpPr txBox="1"/>
          <p:nvPr/>
        </p:nvSpPr>
        <p:spPr>
          <a:xfrm>
            <a:off x="8315022" y="1918384"/>
            <a:ext cx="763745" cy="707886"/>
          </a:xfrm>
          <a:prstGeom prst="rect">
            <a:avLst/>
          </a:prstGeom>
          <a:noFill/>
        </p:spPr>
        <p:txBody>
          <a:bodyPr wrap="square" rtlCol="0">
            <a:spAutoFit/>
          </a:bodyPr>
          <a:lstStyle/>
          <a:p>
            <a:r>
              <a:rPr lang="en-US" sz="800" i="1" dirty="0" smtClean="0"/>
              <a:t>State-of-the-art</a:t>
            </a:r>
            <a:br>
              <a:rPr lang="en-US" sz="800" i="1" dirty="0" smtClean="0"/>
            </a:br>
            <a:r>
              <a:rPr lang="en-US" sz="800" i="1" dirty="0" smtClean="0"/>
              <a:t>precision drying  process</a:t>
            </a:r>
          </a:p>
        </p:txBody>
      </p:sp>
      <p:sp>
        <p:nvSpPr>
          <p:cNvPr id="41" name="TextBox 40"/>
          <p:cNvSpPr txBox="1"/>
          <p:nvPr/>
        </p:nvSpPr>
        <p:spPr>
          <a:xfrm>
            <a:off x="8316565" y="3170581"/>
            <a:ext cx="897103" cy="461665"/>
          </a:xfrm>
          <a:prstGeom prst="rect">
            <a:avLst/>
          </a:prstGeom>
          <a:noFill/>
        </p:spPr>
        <p:txBody>
          <a:bodyPr wrap="square" rtlCol="0">
            <a:spAutoFit/>
          </a:bodyPr>
          <a:lstStyle/>
          <a:p>
            <a:r>
              <a:rPr lang="en-US" sz="800" i="1" dirty="0" smtClean="0"/>
              <a:t>Sorting prior</a:t>
            </a:r>
            <a:br>
              <a:rPr lang="en-US" sz="800" i="1" dirty="0" smtClean="0"/>
            </a:br>
            <a:r>
              <a:rPr lang="en-US" sz="800" i="1" dirty="0" smtClean="0"/>
              <a:t>to milling to ¼” square</a:t>
            </a:r>
          </a:p>
        </p:txBody>
      </p:sp>
      <p:sp>
        <p:nvSpPr>
          <p:cNvPr id="42" name="TextBox 41"/>
          <p:cNvSpPr txBox="1"/>
          <p:nvPr/>
        </p:nvSpPr>
        <p:spPr>
          <a:xfrm>
            <a:off x="8307036" y="4303953"/>
            <a:ext cx="897103" cy="461665"/>
          </a:xfrm>
          <a:prstGeom prst="rect">
            <a:avLst/>
          </a:prstGeom>
          <a:noFill/>
        </p:spPr>
        <p:txBody>
          <a:bodyPr wrap="square" rtlCol="0">
            <a:spAutoFit/>
          </a:bodyPr>
          <a:lstStyle/>
          <a:p>
            <a:r>
              <a:rPr lang="en-US" sz="800" i="1" dirty="0" smtClean="0"/>
              <a:t>Extraction, processing </a:t>
            </a:r>
            <a:br>
              <a:rPr lang="en-US" sz="800" i="1" dirty="0" smtClean="0"/>
            </a:br>
            <a:r>
              <a:rPr lang="en-US" sz="800" i="1" dirty="0" smtClean="0"/>
              <a:t>&amp; refinement</a:t>
            </a:r>
          </a:p>
        </p:txBody>
      </p:sp>
      <p:sp>
        <p:nvSpPr>
          <p:cNvPr id="43" name="TextBox 42"/>
          <p:cNvSpPr txBox="1"/>
          <p:nvPr/>
        </p:nvSpPr>
        <p:spPr>
          <a:xfrm>
            <a:off x="8297504" y="5406306"/>
            <a:ext cx="897103" cy="584775"/>
          </a:xfrm>
          <a:prstGeom prst="rect">
            <a:avLst/>
          </a:prstGeom>
          <a:noFill/>
        </p:spPr>
        <p:txBody>
          <a:bodyPr wrap="square" rtlCol="0">
            <a:spAutoFit/>
          </a:bodyPr>
          <a:lstStyle/>
          <a:p>
            <a:r>
              <a:rPr lang="en-US" sz="800" i="1" dirty="0" smtClean="0"/>
              <a:t>Post-</a:t>
            </a:r>
            <a:br>
              <a:rPr lang="en-US" sz="800" i="1" dirty="0" smtClean="0"/>
            </a:br>
            <a:r>
              <a:rPr lang="en-US" sz="800" i="1" dirty="0" smtClean="0"/>
              <a:t>extraction </a:t>
            </a:r>
            <a:br>
              <a:rPr lang="en-US" sz="800" i="1" dirty="0" smtClean="0"/>
            </a:br>
            <a:r>
              <a:rPr lang="en-US" sz="800" i="1" dirty="0" smtClean="0"/>
              <a:t>3</a:t>
            </a:r>
            <a:r>
              <a:rPr lang="en-US" sz="800" i="1" baseline="30000" dirty="0" smtClean="0"/>
              <a:t>rd</a:t>
            </a:r>
            <a:r>
              <a:rPr lang="en-US" sz="800" i="1" dirty="0" smtClean="0"/>
              <a:t> party</a:t>
            </a:r>
          </a:p>
          <a:p>
            <a:r>
              <a:rPr lang="en-US" sz="800" i="1" dirty="0" smtClean="0"/>
              <a:t>testing</a:t>
            </a:r>
          </a:p>
        </p:txBody>
      </p:sp>
      <p:pic>
        <p:nvPicPr>
          <p:cNvPr id="2053" name="Picture 5"/>
          <p:cNvPicPr>
            <a:picLocks noChangeAspect="1" noChangeArrowheads="1"/>
          </p:cNvPicPr>
          <p:nvPr/>
        </p:nvPicPr>
        <p:blipFill>
          <a:blip r:embed="rId4" cstate="print"/>
          <a:srcRect/>
          <a:stretch>
            <a:fillRect/>
          </a:stretch>
        </p:blipFill>
        <p:spPr bwMode="auto">
          <a:xfrm>
            <a:off x="7224531" y="5228204"/>
            <a:ext cx="1102726" cy="1097280"/>
          </a:xfrm>
          <a:prstGeom prst="roundRect">
            <a:avLst>
              <a:gd name="adj" fmla="val 16667"/>
            </a:avLst>
          </a:prstGeom>
          <a:ln>
            <a:noFill/>
          </a:ln>
          <a:effectLst>
            <a:outerShdw blurRad="203200" dist="88900" dir="2400000" sx="101000" sy="101000" algn="tl" rotWithShape="0">
              <a:srgbClr val="000000">
                <a:alpha val="61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5" name="TextBox 44"/>
          <p:cNvSpPr txBox="1"/>
          <p:nvPr/>
        </p:nvSpPr>
        <p:spPr>
          <a:xfrm>
            <a:off x="7033117" y="94563"/>
            <a:ext cx="2430872" cy="523220"/>
          </a:xfrm>
          <a:prstGeom prst="rect">
            <a:avLst/>
          </a:prstGeom>
          <a:noFill/>
          <a:effectLst>
            <a:outerShdw blurRad="50800" dist="38100" dir="8100000" algn="tr" rotWithShape="0">
              <a:prstClr val="black">
                <a:alpha val="59000"/>
              </a:prstClr>
            </a:outerShdw>
          </a:effectLst>
        </p:spPr>
        <p:txBody>
          <a:bodyPr wrap="square" rtlCol="0">
            <a:spAutoFit/>
          </a:bodyPr>
          <a:lstStyle/>
          <a:p>
            <a:r>
              <a:rPr lang="en-US" sz="1400" b="1" dirty="0" smtClean="0">
                <a:solidFill>
                  <a:schemeClr val="bg1"/>
                </a:solidFill>
                <a:effectLst>
                  <a:outerShdw blurRad="50800" dist="38100" dir="8100000" algn="tr" rotWithShape="0">
                    <a:prstClr val="black">
                      <a:alpha val="40000"/>
                    </a:prstClr>
                  </a:outerShdw>
                </a:effectLst>
              </a:rPr>
              <a:t>From Farmers to  Extraction/Processing</a:t>
            </a:r>
            <a:endParaRPr lang="en-US" sz="1400" dirty="0">
              <a:solidFill>
                <a:schemeClr val="bg1"/>
              </a:solidFill>
              <a:effectLst>
                <a:outerShdw blurRad="50800" dist="38100" dir="8100000" algn="tr" rotWithShape="0">
                  <a:prstClr val="black">
                    <a:alpha val="40000"/>
                  </a:prstClr>
                </a:outerShdw>
              </a:effectLst>
            </a:endParaRPr>
          </a:p>
        </p:txBody>
      </p:sp>
      <p:pic>
        <p:nvPicPr>
          <p:cNvPr id="2054" name="Picture 6"/>
          <p:cNvPicPr>
            <a:picLocks noChangeAspect="1" noChangeArrowheads="1"/>
          </p:cNvPicPr>
          <p:nvPr/>
        </p:nvPicPr>
        <p:blipFill>
          <a:blip r:embed="rId5" cstate="print"/>
          <a:srcRect/>
          <a:stretch>
            <a:fillRect/>
          </a:stretch>
        </p:blipFill>
        <p:spPr bwMode="auto">
          <a:xfrm>
            <a:off x="7235202" y="667120"/>
            <a:ext cx="1088136" cy="1032824"/>
          </a:xfrm>
          <a:prstGeom prst="rect">
            <a:avLst/>
          </a:prstGeom>
          <a:ln>
            <a:noFill/>
          </a:ln>
          <a:effectLst>
            <a:outerShdw blurRad="203200" dist="88900" dir="2400000" sx="101000" sy="101000" algn="tr" rotWithShape="0">
              <a:prstClr val="black">
                <a:alpha val="65000"/>
              </a:prstClr>
            </a:outerShdw>
          </a:effectLst>
        </p:spPr>
      </p:pic>
      <p:pic>
        <p:nvPicPr>
          <p:cNvPr id="3074" name="Picture 2"/>
          <p:cNvPicPr>
            <a:picLocks noChangeAspect="1" noChangeArrowheads="1"/>
          </p:cNvPicPr>
          <p:nvPr/>
        </p:nvPicPr>
        <p:blipFill>
          <a:blip r:embed="rId6" cstate="print"/>
          <a:srcRect/>
          <a:stretch>
            <a:fillRect/>
          </a:stretch>
        </p:blipFill>
        <p:spPr bwMode="auto">
          <a:xfrm>
            <a:off x="7221725" y="1765442"/>
            <a:ext cx="1105236" cy="1097280"/>
          </a:xfrm>
          <a:prstGeom prst="roundRect">
            <a:avLst>
              <a:gd name="adj" fmla="val 16667"/>
            </a:avLst>
          </a:prstGeom>
          <a:ln>
            <a:noFill/>
          </a:ln>
          <a:effectLst>
            <a:outerShdw blurRad="203200" dist="88900" dir="2400000" sx="101000" sy="101000" algn="tl" rotWithShape="0">
              <a:srgbClr val="000000">
                <a:alpha val="61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 name="TextBox 30"/>
          <p:cNvSpPr txBox="1"/>
          <p:nvPr/>
        </p:nvSpPr>
        <p:spPr>
          <a:xfrm>
            <a:off x="669850" y="6347639"/>
            <a:ext cx="2626242" cy="230832"/>
          </a:xfrm>
          <a:prstGeom prst="rect">
            <a:avLst/>
          </a:prstGeom>
          <a:noFill/>
        </p:spPr>
        <p:txBody>
          <a:bodyPr wrap="square" rtlCol="0">
            <a:spAutoFit/>
          </a:bodyPr>
          <a:lstStyle/>
          <a:p>
            <a:r>
              <a:rPr lang="en-US" sz="900" dirty="0" smtClean="0">
                <a:solidFill>
                  <a:srgbClr val="FF0000"/>
                </a:solidFill>
                <a:latin typeface="Calibri" pitchFamily="34" charset="0"/>
                <a:cs typeface="Calibri" pitchFamily="34" charset="0"/>
              </a:rPr>
              <a:t>*</a:t>
            </a:r>
            <a:r>
              <a:rPr lang="en-US" sz="900" dirty="0" smtClean="0">
                <a:solidFill>
                  <a:schemeClr val="bg1"/>
                </a:solidFill>
                <a:latin typeface="Calibri" pitchFamily="34" charset="0"/>
                <a:cs typeface="Calibri" pitchFamily="34" charset="0"/>
              </a:rPr>
              <a:t> </a:t>
            </a:r>
            <a:r>
              <a:rPr lang="en-US" sz="900" dirty="0" smtClean="0">
                <a:solidFill>
                  <a:srgbClr val="00B0F0"/>
                </a:solidFill>
                <a:latin typeface="Calibri" pitchFamily="34" charset="0"/>
                <a:cs typeface="Calibri" pitchFamily="34" charset="0"/>
              </a:rPr>
              <a:t>Process used by </a:t>
            </a:r>
            <a:r>
              <a:rPr lang="en-US" sz="900" dirty="0" err="1" smtClean="0">
                <a:solidFill>
                  <a:srgbClr val="00B0F0"/>
                </a:solidFill>
                <a:latin typeface="Calibri" pitchFamily="34" charset="0"/>
                <a:cs typeface="Calibri" pitchFamily="34" charset="0"/>
              </a:rPr>
              <a:t>HyperNovaCBD</a:t>
            </a:r>
            <a:endParaRPr lang="en-US" sz="900" dirty="0">
              <a:solidFill>
                <a:srgbClr val="00B0F0"/>
              </a:solidFill>
              <a:latin typeface="Calibri" pitchFamily="34" charset="0"/>
              <a:cs typeface="Calibri" pitchFamily="34" charset="0"/>
            </a:endParaRPr>
          </a:p>
        </p:txBody>
      </p:sp>
      <p:sp>
        <p:nvSpPr>
          <p:cNvPr id="37" name="TextBox 36"/>
          <p:cNvSpPr txBox="1"/>
          <p:nvPr/>
        </p:nvSpPr>
        <p:spPr>
          <a:xfrm rot="16200000">
            <a:off x="5903675" y="1622392"/>
            <a:ext cx="2195454" cy="246221"/>
          </a:xfrm>
          <a:prstGeom prst="rect">
            <a:avLst/>
          </a:prstGeom>
          <a:noFill/>
        </p:spPr>
        <p:txBody>
          <a:bodyPr wrap="square" rtlCol="0">
            <a:spAutoFit/>
          </a:bodyPr>
          <a:lstStyle/>
          <a:p>
            <a:r>
              <a:rPr lang="en-US" sz="1000" dirty="0" smtClean="0"/>
              <a:t> F      A      R      M     E      R       S</a:t>
            </a:r>
            <a:endParaRPr lang="en-US" sz="1000" dirty="0"/>
          </a:p>
        </p:txBody>
      </p:sp>
      <p:sp>
        <p:nvSpPr>
          <p:cNvPr id="38" name="TextBox 37"/>
          <p:cNvSpPr txBox="1"/>
          <p:nvPr/>
        </p:nvSpPr>
        <p:spPr>
          <a:xfrm rot="16200000">
            <a:off x="5757182" y="3713673"/>
            <a:ext cx="2509284" cy="246221"/>
          </a:xfrm>
          <a:prstGeom prst="rect">
            <a:avLst/>
          </a:prstGeom>
          <a:noFill/>
        </p:spPr>
        <p:txBody>
          <a:bodyPr wrap="square" rtlCol="0">
            <a:spAutoFit/>
          </a:bodyPr>
          <a:lstStyle/>
          <a:p>
            <a:r>
              <a:rPr lang="en-US" sz="1000" dirty="0" smtClean="0"/>
              <a:t> E   X   T   R   A   C   T   I   O   N</a:t>
            </a:r>
            <a:endParaRPr lang="en-US" sz="1000" dirty="0"/>
          </a:p>
        </p:txBody>
      </p:sp>
      <p:sp>
        <p:nvSpPr>
          <p:cNvPr id="46" name="TextBox 45"/>
          <p:cNvSpPr txBox="1"/>
          <p:nvPr/>
        </p:nvSpPr>
        <p:spPr>
          <a:xfrm rot="16200000">
            <a:off x="6157420" y="5264905"/>
            <a:ext cx="1679943" cy="246221"/>
          </a:xfrm>
          <a:prstGeom prst="rect">
            <a:avLst/>
          </a:prstGeom>
          <a:noFill/>
        </p:spPr>
        <p:txBody>
          <a:bodyPr wrap="square" rtlCol="0">
            <a:spAutoFit/>
          </a:bodyPr>
          <a:lstStyle/>
          <a:p>
            <a:r>
              <a:rPr lang="en-US" sz="1000" dirty="0" smtClean="0"/>
              <a:t> Q.     A.     P.</a:t>
            </a:r>
            <a:endParaRPr lang="en-US" sz="1000" dirty="0"/>
          </a:p>
        </p:txBody>
      </p:sp>
      <p:sp>
        <p:nvSpPr>
          <p:cNvPr id="48" name="TextBox 47">
            <a:extLst>
              <a:ext uri="{FF2B5EF4-FFF2-40B4-BE49-F238E27FC236}">
                <a16:creationId xmlns="" xmlns:a16="http://schemas.microsoft.com/office/drawing/2014/main" id="{128FC7FC-563A-435A-8A0D-4E69B5301F28}"/>
              </a:ext>
            </a:extLst>
          </p:cNvPr>
          <p:cNvSpPr txBox="1"/>
          <p:nvPr/>
        </p:nvSpPr>
        <p:spPr>
          <a:xfrm>
            <a:off x="1127087" y="225574"/>
            <a:ext cx="4571964"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Extraction Methods</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50" name="Straight Connector 49">
            <a:extLst>
              <a:ext uri="{FF2B5EF4-FFF2-40B4-BE49-F238E27FC236}">
                <a16:creationId xmlns="" xmlns:a16="http://schemas.microsoft.com/office/drawing/2014/main" id="{148B21D5-DBFF-4F58-A8AC-02924E062B8B}"/>
              </a:ext>
            </a:extLst>
          </p:cNvPr>
          <p:cNvCxnSpPr>
            <a:cxnSpLocks/>
          </p:cNvCxnSpPr>
          <p:nvPr/>
        </p:nvCxnSpPr>
        <p:spPr>
          <a:xfrm>
            <a:off x="-21266" y="874785"/>
            <a:ext cx="6907841" cy="1515"/>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53" name="TextBox 52"/>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13</a:t>
            </a:r>
            <a:endParaRPr lang="en-US" dirty="0">
              <a:solidFill>
                <a:schemeClr val="bg1"/>
              </a:solidFill>
            </a:endParaRPr>
          </a:p>
        </p:txBody>
      </p:sp>
      <p:pic>
        <p:nvPicPr>
          <p:cNvPr id="35" name="Picture 1">
            <a:hlinkClick r:id="rId7" action="ppaction://hlinksldjump"/>
          </p:cNvPr>
          <p:cNvPicPr>
            <a:picLocks noChangeAspect="1" noChangeArrowheads="1"/>
          </p:cNvPicPr>
          <p:nvPr/>
        </p:nvPicPr>
        <p:blipFill>
          <a:blip r:embed="rId8"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2456760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 xmlns:a16="http://schemas.microsoft.com/office/drawing/2014/main" id="{D939A07D-2E42-465C-A25A-7E2C3BC73664}"/>
              </a:ext>
            </a:extLst>
          </p:cNvPr>
          <p:cNvSpPr/>
          <p:nvPr/>
        </p:nvSpPr>
        <p:spPr>
          <a:xfrm rot="18269780">
            <a:off x="6666959" y="5532831"/>
            <a:ext cx="1445542" cy="612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7B7257D6-EEC9-4C1B-89DE-19BAD474F3F2}"/>
              </a:ext>
            </a:extLst>
          </p:cNvPr>
          <p:cNvSpPr/>
          <p:nvPr/>
        </p:nvSpPr>
        <p:spPr>
          <a:xfrm rot="20711217">
            <a:off x="5993918" y="676018"/>
            <a:ext cx="1841830" cy="4895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 xmlns:a16="http://schemas.microsoft.com/office/drawing/2014/main" id="{647BEF18-3E46-4707-8CEC-4EAFDE7BC5AC}"/>
              </a:ext>
            </a:extLst>
          </p:cNvPr>
          <p:cNvSpPr/>
          <p:nvPr/>
        </p:nvSpPr>
        <p:spPr>
          <a:xfrm>
            <a:off x="0" y="0"/>
            <a:ext cx="71925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 xmlns:a16="http://schemas.microsoft.com/office/drawing/2014/main" id="{0B9875BD-0E25-44F7-91B3-D7F36BACFF35}"/>
              </a:ext>
            </a:extLst>
          </p:cNvPr>
          <p:cNvSpPr txBox="1"/>
          <p:nvPr/>
        </p:nvSpPr>
        <p:spPr>
          <a:xfrm>
            <a:off x="523560" y="984797"/>
            <a:ext cx="5579534" cy="707886"/>
          </a:xfrm>
          <a:prstGeom prst="rect">
            <a:avLst/>
          </a:prstGeom>
          <a:noFill/>
        </p:spPr>
        <p:txBody>
          <a:bodyPr wrap="square" rtlCol="0">
            <a:spAutoFit/>
          </a:bodyPr>
          <a:lstStyle/>
          <a:p>
            <a:r>
              <a:rPr lang="en-US" sz="2000" dirty="0" smtClean="0">
                <a:ln w="0"/>
                <a:solidFill>
                  <a:schemeClr val="bg1"/>
                </a:solidFill>
              </a:rPr>
              <a:t>The Cannabis Sativa Plant Produces </a:t>
            </a:r>
            <a:br>
              <a:rPr lang="en-US" sz="2000" dirty="0" smtClean="0">
                <a:ln w="0"/>
                <a:solidFill>
                  <a:schemeClr val="bg1"/>
                </a:solidFill>
              </a:rPr>
            </a:br>
            <a:r>
              <a:rPr lang="en-US" sz="2000" dirty="0" smtClean="0">
                <a:ln w="0"/>
                <a:solidFill>
                  <a:schemeClr val="bg1"/>
                </a:solidFill>
              </a:rPr>
              <a:t>Strains High or Low in CBD and THC</a:t>
            </a:r>
            <a:endParaRPr lang="en-US" sz="2000" dirty="0">
              <a:ln w="0"/>
              <a:solidFill>
                <a:schemeClr val="bg1"/>
              </a:solidFill>
            </a:endParaRPr>
          </a:p>
        </p:txBody>
      </p:sp>
      <p:sp>
        <p:nvSpPr>
          <p:cNvPr id="41" name="Rectangle 40">
            <a:extLst>
              <a:ext uri="{FF2B5EF4-FFF2-40B4-BE49-F238E27FC236}">
                <a16:creationId xmlns="" xmlns:a16="http://schemas.microsoft.com/office/drawing/2014/main" id="{B7295A1C-10FF-4E5D-A258-A23548A72F87}"/>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 xmlns:a16="http://schemas.microsoft.com/office/drawing/2014/main" id="{D87FB918-9B59-4721-B46B-B92FF98E2854}"/>
              </a:ext>
            </a:extLst>
          </p:cNvPr>
          <p:cNvSpPr txBox="1"/>
          <p:nvPr/>
        </p:nvSpPr>
        <p:spPr>
          <a:xfrm>
            <a:off x="547025" y="1953464"/>
            <a:ext cx="5534803" cy="2492990"/>
          </a:xfrm>
          <a:prstGeom prst="rect">
            <a:avLst/>
          </a:prstGeom>
          <a:noFill/>
        </p:spPr>
        <p:txBody>
          <a:bodyPr wrap="square" rtlCol="0">
            <a:spAutoFit/>
          </a:bodyPr>
          <a:lstStyle/>
          <a:p>
            <a:r>
              <a:rPr lang="en-US" sz="1200" dirty="0" smtClean="0">
                <a:solidFill>
                  <a:schemeClr val="bg1"/>
                </a:solidFill>
                <a:latin typeface="Calibri Light" pitchFamily="34" charset="0"/>
                <a:cs typeface="Calibri Light" pitchFamily="34" charset="0"/>
              </a:rPr>
              <a:t>1. To differentiate strains of Cannabis Sativa, plants grown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to be high in THC are called Marijuana, while plants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with low levels (&lt;1%) of THC are referred to as Hemp.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2.  Visually, Marijuana is bushier with broader leaves,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compared to hemp which is leaner with shinier leaves.</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3.  What really sets them apart is the differences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in their chemical composition. More than 300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a:t>
            </a:r>
            <a:r>
              <a:rPr lang="en-US" sz="1200" dirty="0" err="1" smtClean="0">
                <a:solidFill>
                  <a:schemeClr val="bg1"/>
                </a:solidFill>
                <a:latin typeface="Calibri Light" pitchFamily="34" charset="0"/>
                <a:cs typeface="Calibri Light" pitchFamily="34" charset="0"/>
              </a:rPr>
              <a:t>cannabinoid</a:t>
            </a:r>
            <a:r>
              <a:rPr lang="en-US" sz="1200" dirty="0" smtClean="0">
                <a:solidFill>
                  <a:schemeClr val="bg1"/>
                </a:solidFill>
                <a:latin typeface="Calibri Light" pitchFamily="34" charset="0"/>
                <a:cs typeface="Calibri Light" pitchFamily="34" charset="0"/>
              </a:rPr>
              <a:t> compounds are found in cannabis,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but the amount of these </a:t>
            </a:r>
            <a:r>
              <a:rPr lang="en-US" sz="1200" dirty="0" err="1" smtClean="0">
                <a:solidFill>
                  <a:schemeClr val="bg1"/>
                </a:solidFill>
                <a:latin typeface="Calibri Light" pitchFamily="34" charset="0"/>
                <a:cs typeface="Calibri Light" pitchFamily="34" charset="0"/>
              </a:rPr>
              <a:t>cannabinoids</a:t>
            </a:r>
            <a:r>
              <a:rPr lang="en-US" sz="1200" dirty="0" smtClean="0">
                <a:solidFill>
                  <a:schemeClr val="bg1"/>
                </a:solidFill>
                <a:latin typeface="Calibri Light" pitchFamily="34" charset="0"/>
                <a:cs typeface="Calibri Light" pitchFamily="34" charset="0"/>
              </a:rPr>
              <a:t> differs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dramatically between hemp and marijuana.</a:t>
            </a:r>
          </a:p>
          <a:p>
            <a:endParaRPr lang="en-US" sz="1200" dirty="0">
              <a:solidFill>
                <a:schemeClr val="bg1"/>
              </a:solidFill>
            </a:endParaRPr>
          </a:p>
        </p:txBody>
      </p:sp>
      <p:sp>
        <p:nvSpPr>
          <p:cNvPr id="60" name="TextBox 59">
            <a:extLst>
              <a:ext uri="{FF2B5EF4-FFF2-40B4-BE49-F238E27FC236}">
                <a16:creationId xmlns="" xmlns:a16="http://schemas.microsoft.com/office/drawing/2014/main" id="{C2A30945-BEBA-4258-A56E-EACB0DF75813}"/>
              </a:ext>
            </a:extLst>
          </p:cNvPr>
          <p:cNvSpPr txBox="1"/>
          <p:nvPr/>
        </p:nvSpPr>
        <p:spPr>
          <a:xfrm>
            <a:off x="536521" y="1719797"/>
            <a:ext cx="2247364" cy="307777"/>
          </a:xfrm>
          <a:prstGeom prst="rect">
            <a:avLst/>
          </a:prstGeom>
          <a:noFill/>
        </p:spPr>
        <p:txBody>
          <a:bodyPr wrap="square" rtlCol="0">
            <a:spAutoFit/>
          </a:bodyPr>
          <a:lstStyle/>
          <a:p>
            <a:r>
              <a:rPr lang="en-US" sz="1400" dirty="0" smtClean="0">
                <a:solidFill>
                  <a:schemeClr val="accent2">
                    <a:lumMod val="60000"/>
                    <a:lumOff val="40000"/>
                  </a:schemeClr>
                </a:solidFill>
              </a:rPr>
              <a:t>Differences</a:t>
            </a:r>
            <a:r>
              <a:rPr lang="en-US" sz="1400" dirty="0" smtClean="0">
                <a:solidFill>
                  <a:srgbClr val="97C33A"/>
                </a:solidFill>
              </a:rPr>
              <a:t> </a:t>
            </a:r>
            <a:endParaRPr lang="en-US" sz="1400" dirty="0">
              <a:solidFill>
                <a:srgbClr val="97C33A"/>
              </a:solidFill>
            </a:endParaRPr>
          </a:p>
        </p:txBody>
      </p:sp>
      <p:sp>
        <p:nvSpPr>
          <p:cNvPr id="19" name="TextBox 18">
            <a:extLst>
              <a:ext uri="{FF2B5EF4-FFF2-40B4-BE49-F238E27FC236}">
                <a16:creationId xmlns="" xmlns:a16="http://schemas.microsoft.com/office/drawing/2014/main" id="{C2A30945-BEBA-4258-A56E-EACB0DF75813}"/>
              </a:ext>
            </a:extLst>
          </p:cNvPr>
          <p:cNvSpPr txBox="1"/>
          <p:nvPr/>
        </p:nvSpPr>
        <p:spPr>
          <a:xfrm>
            <a:off x="540059" y="4307154"/>
            <a:ext cx="2247364" cy="307777"/>
          </a:xfrm>
          <a:prstGeom prst="rect">
            <a:avLst/>
          </a:prstGeom>
          <a:noFill/>
        </p:spPr>
        <p:txBody>
          <a:bodyPr wrap="square" rtlCol="0">
            <a:spAutoFit/>
          </a:bodyPr>
          <a:lstStyle/>
          <a:p>
            <a:r>
              <a:rPr lang="en-US" sz="1400" dirty="0" smtClean="0">
                <a:solidFill>
                  <a:schemeClr val="accent2">
                    <a:lumMod val="60000"/>
                    <a:lumOff val="40000"/>
                  </a:schemeClr>
                </a:solidFill>
              </a:rPr>
              <a:t>Plants Parts </a:t>
            </a:r>
            <a:endParaRPr lang="en-US" sz="1400" dirty="0">
              <a:solidFill>
                <a:schemeClr val="accent2">
                  <a:lumMod val="60000"/>
                  <a:lumOff val="40000"/>
                </a:schemeClr>
              </a:solidFill>
            </a:endParaRPr>
          </a:p>
        </p:txBody>
      </p:sp>
      <p:sp>
        <p:nvSpPr>
          <p:cNvPr id="20" name="TextBox 19">
            <a:extLst>
              <a:ext uri="{FF2B5EF4-FFF2-40B4-BE49-F238E27FC236}">
                <a16:creationId xmlns="" xmlns:a16="http://schemas.microsoft.com/office/drawing/2014/main" id="{D87FB918-9B59-4721-B46B-B92FF98E2854}"/>
              </a:ext>
            </a:extLst>
          </p:cNvPr>
          <p:cNvSpPr txBox="1"/>
          <p:nvPr/>
        </p:nvSpPr>
        <p:spPr>
          <a:xfrm>
            <a:off x="532840" y="4533641"/>
            <a:ext cx="6357057" cy="1754326"/>
          </a:xfrm>
          <a:prstGeom prst="rect">
            <a:avLst/>
          </a:prstGeom>
          <a:noFill/>
        </p:spPr>
        <p:txBody>
          <a:bodyPr wrap="square" rtlCol="0">
            <a:spAutoFit/>
          </a:bodyPr>
          <a:lstStyle/>
          <a:p>
            <a:r>
              <a:rPr lang="en-US" sz="1200" dirty="0" smtClean="0">
                <a:solidFill>
                  <a:schemeClr val="bg1"/>
                </a:solidFill>
                <a:latin typeface="Calibri Light" pitchFamily="34" charset="0"/>
                <a:cs typeface="Calibri Light" pitchFamily="34" charset="0"/>
              </a:rPr>
              <a:t>1.  Under USDA rules it is illegal to add any part of the hemp plant, its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extracts or derivatives into foods. In some states where this is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permissible with marijuana, authorities are turning a blind eye to</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its addition into drinks, gummies, candy/cookies and pet treats. </a:t>
            </a:r>
            <a:br>
              <a:rPr lang="en-US" sz="1200" dirty="0" smtClean="0">
                <a:solidFill>
                  <a:schemeClr val="bg1"/>
                </a:solidFill>
                <a:latin typeface="Calibri Light" pitchFamily="34" charset="0"/>
                <a:cs typeface="Calibri Light" pitchFamily="34" charset="0"/>
              </a:rPr>
            </a:br>
            <a:endParaRPr lang="en-US" sz="1200" dirty="0" smtClean="0">
              <a:solidFill>
                <a:schemeClr val="bg1"/>
              </a:solidFill>
              <a:latin typeface="Calibri Light" pitchFamily="34" charset="0"/>
              <a:cs typeface="Calibri Light" pitchFamily="34" charset="0"/>
            </a:endParaRPr>
          </a:p>
          <a:p>
            <a:r>
              <a:rPr lang="en-US" sz="1200" dirty="0" smtClean="0">
                <a:solidFill>
                  <a:schemeClr val="bg1"/>
                </a:solidFill>
                <a:latin typeface="Calibri Light" pitchFamily="34" charset="0"/>
                <a:cs typeface="Calibri Light" pitchFamily="34" charset="0"/>
              </a:rPr>
              <a:t>2.  It is also illegal to recommend a medicinal use for any of the hemp</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extracts, compounds, seeds and fibers. The FDA (Federal Drug Admin.)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scans the internet routinely and issues stern warnings for violators. </a:t>
            </a:r>
            <a:br>
              <a:rPr lang="en-US" sz="1200" dirty="0" smtClean="0">
                <a:solidFill>
                  <a:schemeClr val="bg1"/>
                </a:solidFill>
                <a:latin typeface="Calibri Light" pitchFamily="34" charset="0"/>
                <a:cs typeface="Calibri Light" pitchFamily="34" charset="0"/>
              </a:rPr>
            </a:br>
            <a:endParaRPr lang="en-US" sz="1200" dirty="0">
              <a:solidFill>
                <a:srgbClr val="FF0000"/>
              </a:solidFill>
              <a:latin typeface="Calibri Light" pitchFamily="34" charset="0"/>
              <a:cs typeface="Calibri Light" pitchFamily="34" charset="0"/>
            </a:endParaRPr>
          </a:p>
        </p:txBody>
      </p:sp>
      <p:sp>
        <p:nvSpPr>
          <p:cNvPr id="21" name="TextBox 20"/>
          <p:cNvSpPr txBox="1"/>
          <p:nvPr/>
        </p:nvSpPr>
        <p:spPr>
          <a:xfrm>
            <a:off x="707297" y="6273221"/>
            <a:ext cx="8027582" cy="215444"/>
          </a:xfrm>
          <a:prstGeom prst="rect">
            <a:avLst/>
          </a:prstGeom>
          <a:noFill/>
        </p:spPr>
        <p:txBody>
          <a:bodyPr wrap="square" rtlCol="0">
            <a:spAutoFit/>
          </a:bodyPr>
          <a:lstStyle/>
          <a:p>
            <a:r>
              <a:rPr lang="en-US" sz="800" dirty="0" smtClean="0">
                <a:solidFill>
                  <a:srgbClr val="FF0000"/>
                </a:solidFill>
              </a:rPr>
              <a:t>Read More: </a:t>
            </a:r>
            <a:r>
              <a:rPr lang="en-US" sz="800" dirty="0" smtClean="0">
                <a:solidFill>
                  <a:schemeClr val="bg1"/>
                </a:solidFill>
                <a:hlinkClick r:id="rId2"/>
              </a:rPr>
              <a:t>https://www.fool.com/investing/2019/02/09/hemp-vs-marijuana-whats-t</a:t>
            </a:r>
            <a:r>
              <a:rPr lang="en-US" sz="800" dirty="0" smtClean="0">
                <a:hlinkClick r:id="rId2"/>
              </a:rPr>
              <a:t>he-difference.aspx</a:t>
            </a:r>
            <a:endParaRPr lang="en-US" sz="800" dirty="0"/>
          </a:p>
        </p:txBody>
      </p:sp>
      <p:pic>
        <p:nvPicPr>
          <p:cNvPr id="22" name="Picture 21" descr="anatomy-of-cannabis5.png"/>
          <p:cNvPicPr>
            <a:picLocks noChangeAspect="1"/>
          </p:cNvPicPr>
          <p:nvPr/>
        </p:nvPicPr>
        <p:blipFill>
          <a:blip r:embed="rId3" cstate="print"/>
          <a:stretch>
            <a:fillRect/>
          </a:stretch>
        </p:blipFill>
        <p:spPr>
          <a:xfrm>
            <a:off x="4513515" y="590099"/>
            <a:ext cx="4173286" cy="41732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7" name="TextBox 16">
            <a:extLst>
              <a:ext uri="{FF2B5EF4-FFF2-40B4-BE49-F238E27FC236}">
                <a16:creationId xmlns="" xmlns:a16="http://schemas.microsoft.com/office/drawing/2014/main" id="{128FC7FC-563A-435A-8A0D-4E69B5301F28}"/>
              </a:ext>
            </a:extLst>
          </p:cNvPr>
          <p:cNvSpPr txBox="1"/>
          <p:nvPr/>
        </p:nvSpPr>
        <p:spPr>
          <a:xfrm>
            <a:off x="1127087" y="225574"/>
            <a:ext cx="5518262"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Hemp Plant Overview</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18" name="Straight Connector 17">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28" name="TextBox 27"/>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14</a:t>
            </a:r>
            <a:endParaRPr lang="en-US" dirty="0">
              <a:solidFill>
                <a:schemeClr val="bg1"/>
              </a:solidFill>
            </a:endParaRPr>
          </a:p>
        </p:txBody>
      </p:sp>
      <p:pic>
        <p:nvPicPr>
          <p:cNvPr id="24" name="Picture 1">
            <a:hlinkClick r:id="rId4" action="ppaction://hlinksldjump"/>
          </p:cNvPr>
          <p:cNvPicPr>
            <a:picLocks noChangeAspect="1" noChangeArrowheads="1"/>
          </p:cNvPicPr>
          <p:nvPr/>
        </p:nvPicPr>
        <p:blipFill>
          <a:blip r:embed="rId5"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1006555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 xmlns:a16="http://schemas.microsoft.com/office/drawing/2014/main" id="{D939A07D-2E42-465C-A25A-7E2C3BC73664}"/>
              </a:ext>
            </a:extLst>
          </p:cNvPr>
          <p:cNvSpPr/>
          <p:nvPr/>
        </p:nvSpPr>
        <p:spPr>
          <a:xfrm rot="18269780">
            <a:off x="6666959" y="5619919"/>
            <a:ext cx="1445542" cy="612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7B7257D6-EEC9-4C1B-89DE-19BAD474F3F2}"/>
              </a:ext>
            </a:extLst>
          </p:cNvPr>
          <p:cNvSpPr/>
          <p:nvPr/>
        </p:nvSpPr>
        <p:spPr>
          <a:xfrm rot="20711217">
            <a:off x="5993918" y="676018"/>
            <a:ext cx="1841830" cy="4895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 xmlns:a16="http://schemas.microsoft.com/office/drawing/2014/main" id="{647BEF18-3E46-4707-8CEC-4EAFDE7BC5AC}"/>
              </a:ext>
            </a:extLst>
          </p:cNvPr>
          <p:cNvSpPr/>
          <p:nvPr/>
        </p:nvSpPr>
        <p:spPr>
          <a:xfrm>
            <a:off x="0" y="0"/>
            <a:ext cx="71925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 xmlns:a16="http://schemas.microsoft.com/office/drawing/2014/main" id="{0B9875BD-0E25-44F7-91B3-D7F36BACFF35}"/>
              </a:ext>
            </a:extLst>
          </p:cNvPr>
          <p:cNvSpPr txBox="1"/>
          <p:nvPr/>
        </p:nvSpPr>
        <p:spPr>
          <a:xfrm>
            <a:off x="523560" y="984291"/>
            <a:ext cx="5994198" cy="707886"/>
          </a:xfrm>
          <a:prstGeom prst="rect">
            <a:avLst/>
          </a:prstGeom>
          <a:noFill/>
        </p:spPr>
        <p:txBody>
          <a:bodyPr wrap="square" rtlCol="0">
            <a:spAutoFit/>
          </a:bodyPr>
          <a:lstStyle/>
          <a:p>
            <a:r>
              <a:rPr lang="en-US" sz="2000" dirty="0" err="1" smtClean="0">
                <a:ln w="0"/>
                <a:solidFill>
                  <a:schemeClr val="bg1"/>
                </a:solidFill>
              </a:rPr>
              <a:t>Endocannabinoid</a:t>
            </a:r>
            <a:r>
              <a:rPr lang="en-US" sz="2000" dirty="0" smtClean="0">
                <a:ln w="0"/>
                <a:solidFill>
                  <a:schemeClr val="bg1"/>
                </a:solidFill>
              </a:rPr>
              <a:t> System; Entourage Effect;</a:t>
            </a:r>
            <a:br>
              <a:rPr lang="en-US" sz="2000" dirty="0" smtClean="0">
                <a:ln w="0"/>
                <a:solidFill>
                  <a:schemeClr val="bg1"/>
                </a:solidFill>
              </a:rPr>
            </a:br>
            <a:r>
              <a:rPr lang="en-US" sz="2000" dirty="0" err="1" smtClean="0">
                <a:ln w="0"/>
                <a:solidFill>
                  <a:schemeClr val="bg1"/>
                </a:solidFill>
              </a:rPr>
              <a:t>Terpenes</a:t>
            </a:r>
            <a:r>
              <a:rPr lang="en-US" sz="2000" dirty="0" smtClean="0">
                <a:ln w="0"/>
                <a:solidFill>
                  <a:schemeClr val="bg1"/>
                </a:solidFill>
              </a:rPr>
              <a:t>, </a:t>
            </a:r>
            <a:r>
              <a:rPr lang="en-US" sz="2000" dirty="0" err="1" smtClean="0">
                <a:ln w="0"/>
                <a:solidFill>
                  <a:schemeClr val="bg1"/>
                </a:solidFill>
              </a:rPr>
              <a:t>Flavonoids</a:t>
            </a:r>
            <a:r>
              <a:rPr lang="en-US" sz="2000" dirty="0" smtClean="0">
                <a:ln w="0"/>
                <a:solidFill>
                  <a:schemeClr val="bg1"/>
                </a:solidFill>
              </a:rPr>
              <a:t> and Other Compounds</a:t>
            </a:r>
            <a:endParaRPr lang="en-US" sz="2000" dirty="0">
              <a:ln w="0"/>
              <a:solidFill>
                <a:schemeClr val="bg1"/>
              </a:solidFill>
            </a:endParaRPr>
          </a:p>
        </p:txBody>
      </p:sp>
      <p:sp>
        <p:nvSpPr>
          <p:cNvPr id="41" name="Rectangle 40">
            <a:extLst>
              <a:ext uri="{FF2B5EF4-FFF2-40B4-BE49-F238E27FC236}">
                <a16:creationId xmlns="" xmlns:a16="http://schemas.microsoft.com/office/drawing/2014/main" id="{B7295A1C-10FF-4E5D-A258-A23548A72F87}"/>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 xmlns:a16="http://schemas.microsoft.com/office/drawing/2014/main" id="{D87FB918-9B59-4721-B46B-B92FF98E2854}"/>
              </a:ext>
            </a:extLst>
          </p:cNvPr>
          <p:cNvSpPr txBox="1"/>
          <p:nvPr/>
        </p:nvSpPr>
        <p:spPr>
          <a:xfrm>
            <a:off x="547027" y="1967620"/>
            <a:ext cx="3472523" cy="2123658"/>
          </a:xfrm>
          <a:prstGeom prst="rect">
            <a:avLst/>
          </a:prstGeom>
          <a:noFill/>
        </p:spPr>
        <p:txBody>
          <a:bodyPr wrap="square" rtlCol="0">
            <a:spAutoFit/>
          </a:bodyPr>
          <a:lstStyle/>
          <a:p>
            <a:r>
              <a:rPr lang="en-US" sz="1200" dirty="0" smtClean="0">
                <a:solidFill>
                  <a:schemeClr val="bg1"/>
                </a:solidFill>
                <a:latin typeface="Calibri Light" pitchFamily="34" charset="0"/>
                <a:cs typeface="Calibri Light" pitchFamily="34" charset="0"/>
              </a:rPr>
              <a:t>ECS is a set of signaling molecules in the central and peripheral nervous system that helps regulate processes of the body such as appetite, pain, mood, and memory. This is where CBD reacts with a user.</a:t>
            </a:r>
          </a:p>
          <a:p>
            <a:endParaRPr lang="en-US" sz="1200" dirty="0" smtClean="0">
              <a:solidFill>
                <a:schemeClr val="bg1"/>
              </a:solidFill>
            </a:endParaRPr>
          </a:p>
          <a:p>
            <a:r>
              <a:rPr lang="en-US" sz="1200" dirty="0" smtClean="0">
                <a:solidFill>
                  <a:schemeClr val="bg1"/>
                </a:solidFill>
                <a:latin typeface="Calibri Light" pitchFamily="34" charset="0"/>
                <a:cs typeface="Calibri Light" pitchFamily="34" charset="0"/>
              </a:rPr>
              <a:t>No two person’s </a:t>
            </a:r>
            <a:r>
              <a:rPr lang="en-US" sz="1200" dirty="0" err="1" smtClean="0">
                <a:solidFill>
                  <a:schemeClr val="bg1"/>
                </a:solidFill>
                <a:latin typeface="Calibri Light" pitchFamily="34" charset="0"/>
                <a:cs typeface="Calibri Light" pitchFamily="34" charset="0"/>
              </a:rPr>
              <a:t>endocannabinoid</a:t>
            </a:r>
            <a:r>
              <a:rPr lang="en-US" sz="1200" dirty="0" smtClean="0">
                <a:solidFill>
                  <a:schemeClr val="bg1"/>
                </a:solidFill>
                <a:latin typeface="Calibri Light" pitchFamily="34" charset="0"/>
                <a:cs typeface="Calibri Light" pitchFamily="34" charset="0"/>
              </a:rPr>
              <a:t> system is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the same and therefore people will encounter varying effects when using </a:t>
            </a:r>
            <a:r>
              <a:rPr lang="en-US" sz="1200" dirty="0" err="1" smtClean="0">
                <a:solidFill>
                  <a:schemeClr val="bg1"/>
                </a:solidFill>
                <a:latin typeface="Calibri Light" pitchFamily="34" charset="0"/>
                <a:cs typeface="Calibri Light" pitchFamily="34" charset="0"/>
              </a:rPr>
              <a:t>cannabinoids</a:t>
            </a:r>
            <a:r>
              <a:rPr lang="en-US" sz="1200" dirty="0" smtClean="0">
                <a:solidFill>
                  <a:schemeClr val="bg1"/>
                </a:solidFill>
                <a:latin typeface="Calibri Light" pitchFamily="34" charset="0"/>
                <a:cs typeface="Calibri Light" pitchFamily="34" charset="0"/>
              </a:rPr>
              <a:t>, CBD being one of the most prominent. So in effect, not empirical, and presumably why doctors do not yet prescribe until FDA direction.</a:t>
            </a:r>
            <a:endParaRPr lang="en-US" sz="1200" dirty="0">
              <a:solidFill>
                <a:schemeClr val="bg1"/>
              </a:solidFill>
              <a:latin typeface="Calibri Light" pitchFamily="34" charset="0"/>
              <a:cs typeface="Calibri Light" pitchFamily="34" charset="0"/>
            </a:endParaRPr>
          </a:p>
        </p:txBody>
      </p:sp>
      <p:sp>
        <p:nvSpPr>
          <p:cNvPr id="60" name="TextBox 59">
            <a:extLst>
              <a:ext uri="{FF2B5EF4-FFF2-40B4-BE49-F238E27FC236}">
                <a16:creationId xmlns="" xmlns:a16="http://schemas.microsoft.com/office/drawing/2014/main" id="{C2A30945-BEBA-4258-A56E-EACB0DF75813}"/>
              </a:ext>
            </a:extLst>
          </p:cNvPr>
          <p:cNvSpPr txBox="1"/>
          <p:nvPr/>
        </p:nvSpPr>
        <p:spPr>
          <a:xfrm>
            <a:off x="547404" y="1744622"/>
            <a:ext cx="3758782" cy="307777"/>
          </a:xfrm>
          <a:prstGeom prst="rect">
            <a:avLst/>
          </a:prstGeom>
          <a:noFill/>
        </p:spPr>
        <p:txBody>
          <a:bodyPr wrap="square" rtlCol="0">
            <a:spAutoFit/>
          </a:bodyPr>
          <a:lstStyle/>
          <a:p>
            <a:r>
              <a:rPr lang="en-US" sz="1400" dirty="0" smtClean="0">
                <a:solidFill>
                  <a:schemeClr val="accent2">
                    <a:lumMod val="60000"/>
                    <a:lumOff val="40000"/>
                  </a:schemeClr>
                </a:solidFill>
              </a:rPr>
              <a:t>The </a:t>
            </a:r>
            <a:r>
              <a:rPr lang="en-US" sz="1400" dirty="0" err="1" smtClean="0">
                <a:solidFill>
                  <a:schemeClr val="accent2">
                    <a:lumMod val="60000"/>
                    <a:lumOff val="40000"/>
                  </a:schemeClr>
                </a:solidFill>
              </a:rPr>
              <a:t>Endocannabinoid</a:t>
            </a:r>
            <a:r>
              <a:rPr lang="en-US" sz="1400" dirty="0" smtClean="0">
                <a:solidFill>
                  <a:schemeClr val="accent2">
                    <a:lumMod val="60000"/>
                    <a:lumOff val="40000"/>
                  </a:schemeClr>
                </a:solidFill>
              </a:rPr>
              <a:t> System (ECS)</a:t>
            </a:r>
            <a:endParaRPr lang="en-US" sz="1400" dirty="0">
              <a:solidFill>
                <a:schemeClr val="accent2">
                  <a:lumMod val="60000"/>
                  <a:lumOff val="40000"/>
                </a:schemeClr>
              </a:solidFill>
            </a:endParaRPr>
          </a:p>
        </p:txBody>
      </p:sp>
      <p:sp>
        <p:nvSpPr>
          <p:cNvPr id="17" name="Rectangle 16"/>
          <p:cNvSpPr/>
          <p:nvPr/>
        </p:nvSpPr>
        <p:spPr>
          <a:xfrm>
            <a:off x="571658" y="6234613"/>
            <a:ext cx="5619814" cy="215444"/>
          </a:xfrm>
          <a:prstGeom prst="rect">
            <a:avLst/>
          </a:prstGeom>
        </p:spPr>
        <p:txBody>
          <a:bodyPr wrap="square">
            <a:spAutoFit/>
          </a:bodyPr>
          <a:lstStyle/>
          <a:p>
            <a:r>
              <a:rPr lang="en-US" sz="800" dirty="0" smtClean="0">
                <a:solidFill>
                  <a:srgbClr val="FF0000"/>
                </a:solidFill>
              </a:rPr>
              <a:t>Read More: </a:t>
            </a:r>
            <a:r>
              <a:rPr lang="en-US" sz="800" dirty="0" smtClean="0">
                <a:hlinkClick r:id="rId2"/>
              </a:rPr>
              <a:t>https://www.leafly.com/news/cannabis-101/list-major-cannabinoids-cannabis-effects</a:t>
            </a:r>
            <a:endParaRPr lang="en-US" sz="800" dirty="0"/>
          </a:p>
        </p:txBody>
      </p:sp>
      <p:sp>
        <p:nvSpPr>
          <p:cNvPr id="15" name="TextBox 14"/>
          <p:cNvSpPr txBox="1"/>
          <p:nvPr/>
        </p:nvSpPr>
        <p:spPr>
          <a:xfrm>
            <a:off x="642367" y="6393242"/>
            <a:ext cx="5156790" cy="215444"/>
          </a:xfrm>
          <a:prstGeom prst="rect">
            <a:avLst/>
          </a:prstGeom>
          <a:noFill/>
        </p:spPr>
        <p:txBody>
          <a:bodyPr wrap="square" rtlCol="0">
            <a:spAutoFit/>
          </a:bodyPr>
          <a:lstStyle/>
          <a:p>
            <a:pPr algn="ctr"/>
            <a:r>
              <a:rPr lang="en-US" sz="800" dirty="0" smtClean="0">
                <a:solidFill>
                  <a:schemeClr val="bg1"/>
                </a:solidFill>
                <a:hlinkClick r:id="rId3"/>
              </a:rPr>
              <a:t>https://www.whatiscbd.com/role-of-the-endocannabinoid-system-in-mood-homeostasis/</a:t>
            </a:r>
            <a:endParaRPr lang="en-US" sz="800" dirty="0">
              <a:solidFill>
                <a:schemeClr val="bg1"/>
              </a:solidFill>
            </a:endParaRPr>
          </a:p>
        </p:txBody>
      </p:sp>
      <p:sp>
        <p:nvSpPr>
          <p:cNvPr id="20" name="TextBox 19">
            <a:extLst>
              <a:ext uri="{FF2B5EF4-FFF2-40B4-BE49-F238E27FC236}">
                <a16:creationId xmlns="" xmlns:a16="http://schemas.microsoft.com/office/drawing/2014/main" id="{C2A30945-BEBA-4258-A56E-EACB0DF75813}"/>
              </a:ext>
            </a:extLst>
          </p:cNvPr>
          <p:cNvSpPr txBox="1"/>
          <p:nvPr/>
        </p:nvSpPr>
        <p:spPr>
          <a:xfrm>
            <a:off x="572223" y="5236049"/>
            <a:ext cx="3758782" cy="307777"/>
          </a:xfrm>
          <a:prstGeom prst="rect">
            <a:avLst/>
          </a:prstGeom>
          <a:noFill/>
        </p:spPr>
        <p:txBody>
          <a:bodyPr wrap="square" rtlCol="0">
            <a:spAutoFit/>
          </a:bodyPr>
          <a:lstStyle/>
          <a:p>
            <a:r>
              <a:rPr lang="en-US" sz="1400" dirty="0" smtClean="0">
                <a:solidFill>
                  <a:schemeClr val="accent2">
                    <a:lumMod val="60000"/>
                    <a:lumOff val="40000"/>
                  </a:schemeClr>
                </a:solidFill>
              </a:rPr>
              <a:t>Entourage Effect</a:t>
            </a:r>
            <a:endParaRPr lang="en-US" sz="1400" dirty="0">
              <a:solidFill>
                <a:schemeClr val="accent2">
                  <a:lumMod val="60000"/>
                  <a:lumOff val="40000"/>
                </a:schemeClr>
              </a:solidFill>
            </a:endParaRPr>
          </a:p>
        </p:txBody>
      </p:sp>
      <p:sp>
        <p:nvSpPr>
          <p:cNvPr id="21" name="TextBox 20">
            <a:extLst>
              <a:ext uri="{FF2B5EF4-FFF2-40B4-BE49-F238E27FC236}">
                <a16:creationId xmlns="" xmlns:a16="http://schemas.microsoft.com/office/drawing/2014/main" id="{D87FB918-9B59-4721-B46B-B92FF98E2854}"/>
              </a:ext>
            </a:extLst>
          </p:cNvPr>
          <p:cNvSpPr txBox="1"/>
          <p:nvPr/>
        </p:nvSpPr>
        <p:spPr>
          <a:xfrm>
            <a:off x="574261" y="5450660"/>
            <a:ext cx="3645313" cy="646331"/>
          </a:xfrm>
          <a:prstGeom prst="rect">
            <a:avLst/>
          </a:prstGeom>
          <a:noFill/>
        </p:spPr>
        <p:txBody>
          <a:bodyPr wrap="square" rtlCol="0">
            <a:spAutoFit/>
          </a:bodyPr>
          <a:lstStyle/>
          <a:p>
            <a:r>
              <a:rPr lang="en-US" sz="1200" dirty="0" smtClean="0">
                <a:solidFill>
                  <a:schemeClr val="bg1"/>
                </a:solidFill>
                <a:latin typeface="Calibri Light" pitchFamily="34" charset="0"/>
                <a:cs typeface="Calibri Light" pitchFamily="34" charset="0"/>
              </a:rPr>
              <a:t>This effect provides the entire experience of the plant’s medicinal capabilities with about 400 compounds present. CBD Isolate only offers the value of CBD alone. </a:t>
            </a:r>
            <a:endParaRPr lang="en-US" sz="1200" dirty="0">
              <a:solidFill>
                <a:srgbClr val="FF0000"/>
              </a:solidFill>
              <a:latin typeface="Calibri Light" pitchFamily="34" charset="0"/>
              <a:cs typeface="Calibri Light" pitchFamily="34" charset="0"/>
            </a:endParaRPr>
          </a:p>
        </p:txBody>
      </p:sp>
      <p:sp>
        <p:nvSpPr>
          <p:cNvPr id="22" name="TextBox 21"/>
          <p:cNvSpPr txBox="1"/>
          <p:nvPr/>
        </p:nvSpPr>
        <p:spPr>
          <a:xfrm>
            <a:off x="4423907" y="1785446"/>
            <a:ext cx="1987529" cy="553998"/>
          </a:xfrm>
          <a:prstGeom prst="rect">
            <a:avLst/>
          </a:prstGeom>
          <a:noFill/>
        </p:spPr>
        <p:txBody>
          <a:bodyPr wrap="square" rtlCol="0">
            <a:spAutoFit/>
          </a:bodyPr>
          <a:lstStyle/>
          <a:p>
            <a:pPr algn="r"/>
            <a:r>
              <a:rPr lang="en-US" sz="1000" i="1" dirty="0" smtClean="0">
                <a:solidFill>
                  <a:schemeClr val="bg1"/>
                </a:solidFill>
                <a:latin typeface="Calibri" pitchFamily="34" charset="0"/>
                <a:cs typeface="Calibri" pitchFamily="34" charset="0"/>
              </a:rPr>
              <a:t>The chemical makeup of </a:t>
            </a:r>
            <a:r>
              <a:rPr lang="en-US" sz="1000" i="1" dirty="0" err="1" smtClean="0">
                <a:solidFill>
                  <a:schemeClr val="bg1"/>
                </a:solidFill>
                <a:latin typeface="Calibri" pitchFamily="34" charset="0"/>
                <a:cs typeface="Calibri" pitchFamily="34" charset="0"/>
              </a:rPr>
              <a:t>endocannabinoids</a:t>
            </a:r>
            <a:r>
              <a:rPr lang="en-US" sz="1000" i="1" dirty="0" smtClean="0">
                <a:solidFill>
                  <a:schemeClr val="bg1"/>
                </a:solidFill>
                <a:latin typeface="Calibri" pitchFamily="34" charset="0"/>
                <a:cs typeface="Calibri" pitchFamily="34" charset="0"/>
              </a:rPr>
              <a:t> are closely mimicked by cannabis.</a:t>
            </a:r>
            <a:endParaRPr lang="en-US" sz="1000" i="1" dirty="0">
              <a:solidFill>
                <a:schemeClr val="bg1"/>
              </a:solidFill>
              <a:latin typeface="Calibri" pitchFamily="34" charset="0"/>
              <a:cs typeface="Calibri" pitchFamily="34" charset="0"/>
            </a:endParaRPr>
          </a:p>
        </p:txBody>
      </p:sp>
      <p:sp>
        <p:nvSpPr>
          <p:cNvPr id="23" name="TextBox 22"/>
          <p:cNvSpPr txBox="1"/>
          <p:nvPr/>
        </p:nvSpPr>
        <p:spPr>
          <a:xfrm>
            <a:off x="7115175" y="5837146"/>
            <a:ext cx="1858707" cy="507831"/>
          </a:xfrm>
          <a:prstGeom prst="rect">
            <a:avLst/>
          </a:prstGeom>
          <a:noFill/>
        </p:spPr>
        <p:txBody>
          <a:bodyPr wrap="square" rtlCol="0">
            <a:spAutoFit/>
          </a:bodyPr>
          <a:lstStyle/>
          <a:p>
            <a:pPr algn="r"/>
            <a:r>
              <a:rPr lang="en-US" sz="900" i="1" dirty="0" smtClean="0">
                <a:latin typeface="Calibri" pitchFamily="34" charset="0"/>
                <a:cs typeface="Calibri" pitchFamily="34" charset="0"/>
              </a:rPr>
              <a:t>Receptors in the </a:t>
            </a:r>
            <a:r>
              <a:rPr lang="en-US" sz="900" i="1" dirty="0" err="1" smtClean="0">
                <a:latin typeface="Calibri" pitchFamily="34" charset="0"/>
                <a:cs typeface="Calibri" pitchFamily="34" charset="0"/>
              </a:rPr>
              <a:t>endocannabinoid</a:t>
            </a:r>
            <a:r>
              <a:rPr lang="en-US" sz="900" i="1" dirty="0" smtClean="0">
                <a:latin typeface="Calibri" pitchFamily="34" charset="0"/>
                <a:cs typeface="Calibri" pitchFamily="34" charset="0"/>
              </a:rPr>
              <a:t> system regulate the body's perception of pain.</a:t>
            </a:r>
            <a:endParaRPr lang="en-US" sz="900" i="1" dirty="0">
              <a:latin typeface="Calibri" pitchFamily="34" charset="0"/>
              <a:cs typeface="Calibri" pitchFamily="34" charset="0"/>
            </a:endParaRPr>
          </a:p>
        </p:txBody>
      </p:sp>
      <p:sp>
        <p:nvSpPr>
          <p:cNvPr id="24" name="Rectangle 23"/>
          <p:cNvSpPr/>
          <p:nvPr/>
        </p:nvSpPr>
        <p:spPr>
          <a:xfrm>
            <a:off x="4231763" y="5012761"/>
            <a:ext cx="2211577" cy="923330"/>
          </a:xfrm>
          <a:prstGeom prst="rect">
            <a:avLst/>
          </a:prstGeom>
        </p:spPr>
        <p:txBody>
          <a:bodyPr wrap="square">
            <a:spAutoFit/>
          </a:bodyPr>
          <a:lstStyle/>
          <a:p>
            <a:pPr algn="r"/>
            <a:r>
              <a:rPr lang="en-US" sz="900" i="1" dirty="0" smtClean="0">
                <a:solidFill>
                  <a:schemeClr val="bg1"/>
                </a:solidFill>
                <a:latin typeface="Calibri" pitchFamily="34" charset="0"/>
                <a:cs typeface="Calibri" pitchFamily="34" charset="0"/>
              </a:rPr>
              <a:t>The central nervous system, which consists of the brain and spinal cord, receives and transmits signals to the nerves in the peripheral nervous system, which is composed of the nerves in the organs and muscles of the body.</a:t>
            </a:r>
            <a:endParaRPr lang="en-US" sz="900" i="1" dirty="0">
              <a:solidFill>
                <a:schemeClr val="bg1"/>
              </a:solidFill>
              <a:latin typeface="Calibri" pitchFamily="34" charset="0"/>
              <a:cs typeface="Calibri" pitchFamily="34" charset="0"/>
            </a:endParaRPr>
          </a:p>
        </p:txBody>
      </p:sp>
      <p:pic>
        <p:nvPicPr>
          <p:cNvPr id="25" name="Picture 24" descr="Picture6.jpg"/>
          <p:cNvPicPr>
            <a:picLocks noChangeAspect="1"/>
          </p:cNvPicPr>
          <p:nvPr/>
        </p:nvPicPr>
        <p:blipFill>
          <a:blip r:embed="rId4" cstate="print"/>
          <a:stretch>
            <a:fillRect/>
          </a:stretch>
        </p:blipFill>
        <p:spPr>
          <a:xfrm>
            <a:off x="6489218" y="960943"/>
            <a:ext cx="2462543" cy="1828800"/>
          </a:xfrm>
          <a:prstGeom prst="rect">
            <a:avLst/>
          </a:prstGeom>
          <a:effectLst>
            <a:outerShdw blurRad="203200" dist="88900" dir="2400000" sx="101000" sy="101000" algn="ctr" rotWithShape="0">
              <a:srgbClr val="000000">
                <a:alpha val="61000"/>
              </a:srgbClr>
            </a:outerShdw>
          </a:effectLst>
        </p:spPr>
      </p:pic>
      <p:sp>
        <p:nvSpPr>
          <p:cNvPr id="28" name="TextBox 27">
            <a:extLst>
              <a:ext uri="{FF2B5EF4-FFF2-40B4-BE49-F238E27FC236}">
                <a16:creationId xmlns="" xmlns:a16="http://schemas.microsoft.com/office/drawing/2014/main" id="{C2A30945-BEBA-4258-A56E-EACB0DF75813}"/>
              </a:ext>
            </a:extLst>
          </p:cNvPr>
          <p:cNvSpPr txBox="1"/>
          <p:nvPr/>
        </p:nvSpPr>
        <p:spPr>
          <a:xfrm>
            <a:off x="582586" y="4139730"/>
            <a:ext cx="3758782" cy="307777"/>
          </a:xfrm>
          <a:prstGeom prst="rect">
            <a:avLst/>
          </a:prstGeom>
          <a:noFill/>
        </p:spPr>
        <p:txBody>
          <a:bodyPr wrap="square" rtlCol="0">
            <a:spAutoFit/>
          </a:bodyPr>
          <a:lstStyle/>
          <a:p>
            <a:r>
              <a:rPr lang="en-US" sz="1400" dirty="0" err="1" smtClean="0">
                <a:solidFill>
                  <a:schemeClr val="accent2">
                    <a:lumMod val="60000"/>
                    <a:lumOff val="40000"/>
                  </a:schemeClr>
                </a:solidFill>
              </a:rPr>
              <a:t>Terpenes</a:t>
            </a:r>
            <a:r>
              <a:rPr lang="en-US" sz="1400" dirty="0" smtClean="0">
                <a:solidFill>
                  <a:schemeClr val="accent2">
                    <a:lumMod val="60000"/>
                    <a:lumOff val="40000"/>
                  </a:schemeClr>
                </a:solidFill>
              </a:rPr>
              <a:t> &amp; </a:t>
            </a:r>
            <a:r>
              <a:rPr lang="en-US" sz="1400" dirty="0" err="1" smtClean="0">
                <a:solidFill>
                  <a:schemeClr val="accent2">
                    <a:lumMod val="60000"/>
                    <a:lumOff val="40000"/>
                  </a:schemeClr>
                </a:solidFill>
              </a:rPr>
              <a:t>Flavonoids</a:t>
            </a:r>
            <a:endParaRPr lang="en-US" sz="1400" dirty="0">
              <a:solidFill>
                <a:schemeClr val="accent2">
                  <a:lumMod val="60000"/>
                  <a:lumOff val="40000"/>
                </a:schemeClr>
              </a:solidFill>
            </a:endParaRPr>
          </a:p>
        </p:txBody>
      </p:sp>
      <p:sp>
        <p:nvSpPr>
          <p:cNvPr id="29" name="TextBox 28">
            <a:extLst>
              <a:ext uri="{FF2B5EF4-FFF2-40B4-BE49-F238E27FC236}">
                <a16:creationId xmlns="" xmlns:a16="http://schemas.microsoft.com/office/drawing/2014/main" id="{D87FB918-9B59-4721-B46B-B92FF98E2854}"/>
              </a:ext>
            </a:extLst>
          </p:cNvPr>
          <p:cNvSpPr txBox="1"/>
          <p:nvPr/>
        </p:nvSpPr>
        <p:spPr>
          <a:xfrm>
            <a:off x="576378" y="4383266"/>
            <a:ext cx="3378933" cy="1015663"/>
          </a:xfrm>
          <a:prstGeom prst="rect">
            <a:avLst/>
          </a:prstGeom>
          <a:noFill/>
        </p:spPr>
        <p:txBody>
          <a:bodyPr wrap="square" rtlCol="0">
            <a:spAutoFit/>
          </a:bodyPr>
          <a:lstStyle/>
          <a:p>
            <a:r>
              <a:rPr lang="en-US" sz="1200" dirty="0" smtClean="0">
                <a:solidFill>
                  <a:schemeClr val="bg1"/>
                </a:solidFill>
                <a:latin typeface="Calibri Light" pitchFamily="34" charset="0"/>
                <a:cs typeface="Calibri Light" pitchFamily="34" charset="0"/>
              </a:rPr>
              <a:t>Alongside </a:t>
            </a:r>
            <a:r>
              <a:rPr lang="en-US" sz="1200" dirty="0" err="1" smtClean="0">
                <a:solidFill>
                  <a:schemeClr val="bg1"/>
                </a:solidFill>
                <a:latin typeface="Calibri Light" pitchFamily="34" charset="0"/>
                <a:cs typeface="Calibri Light" pitchFamily="34" charset="0"/>
              </a:rPr>
              <a:t>Cannabinoids</a:t>
            </a:r>
            <a:r>
              <a:rPr lang="en-US" sz="1200" dirty="0" smtClean="0">
                <a:solidFill>
                  <a:schemeClr val="bg1"/>
                </a:solidFill>
                <a:latin typeface="Calibri Light" pitchFamily="34" charset="0"/>
                <a:cs typeface="Calibri Light" pitchFamily="34" charset="0"/>
              </a:rPr>
              <a:t> in the Hemp plant are </a:t>
            </a:r>
            <a:r>
              <a:rPr lang="en-US" sz="1200" dirty="0" err="1" smtClean="0">
                <a:solidFill>
                  <a:schemeClr val="bg1"/>
                </a:solidFill>
                <a:latin typeface="Calibri Light" pitchFamily="34" charset="0"/>
                <a:cs typeface="Calibri Light" pitchFamily="34" charset="0"/>
              </a:rPr>
              <a:t>Terpenes</a:t>
            </a:r>
            <a:r>
              <a:rPr lang="en-US" sz="1200" dirty="0" smtClean="0">
                <a:solidFill>
                  <a:schemeClr val="bg1"/>
                </a:solidFill>
                <a:latin typeface="Calibri Light" pitchFamily="34" charset="0"/>
                <a:cs typeface="Calibri Light" pitchFamily="34" charset="0"/>
              </a:rPr>
              <a:t>, these give color, whereas the </a:t>
            </a:r>
            <a:r>
              <a:rPr lang="en-US" sz="1200" dirty="0" err="1" smtClean="0">
                <a:solidFill>
                  <a:schemeClr val="bg1"/>
                </a:solidFill>
                <a:latin typeface="Calibri Light" pitchFamily="34" charset="0"/>
                <a:cs typeface="Calibri Light" pitchFamily="34" charset="0"/>
              </a:rPr>
              <a:t>Flavonoids</a:t>
            </a:r>
            <a:r>
              <a:rPr lang="en-US" sz="1200" dirty="0" smtClean="0">
                <a:solidFill>
                  <a:schemeClr val="bg1"/>
                </a:solidFill>
                <a:latin typeface="Calibri Light" pitchFamily="34" charset="0"/>
                <a:cs typeface="Calibri Light" pitchFamily="34" charset="0"/>
              </a:rPr>
              <a:t> provide smell to the Hemp oil.  CBD high in these compounds typically cost more. </a:t>
            </a:r>
            <a:r>
              <a:rPr lang="en-US" sz="1200" dirty="0" smtClean="0">
                <a:solidFill>
                  <a:schemeClr val="bg1"/>
                </a:solidFill>
                <a:latin typeface="Calibri" pitchFamily="34" charset="0"/>
                <a:cs typeface="Calibri" pitchFamily="34" charset="0"/>
              </a:rPr>
              <a:t/>
            </a:r>
            <a:br>
              <a:rPr lang="en-US" sz="1200" dirty="0" smtClean="0">
                <a:solidFill>
                  <a:schemeClr val="bg1"/>
                </a:solidFill>
                <a:latin typeface="Calibri" pitchFamily="34" charset="0"/>
                <a:cs typeface="Calibri" pitchFamily="34" charset="0"/>
              </a:rPr>
            </a:br>
            <a:endParaRPr lang="en-US" sz="1200" dirty="0">
              <a:solidFill>
                <a:srgbClr val="FF0000"/>
              </a:solidFill>
              <a:latin typeface="Calibri" pitchFamily="34" charset="0"/>
              <a:cs typeface="Calibri" pitchFamily="34" charset="0"/>
            </a:endParaRPr>
          </a:p>
        </p:txBody>
      </p:sp>
      <p:pic>
        <p:nvPicPr>
          <p:cNvPr id="30" name="Picture 29" descr="Picture7.jpg"/>
          <p:cNvPicPr>
            <a:picLocks noChangeAspect="1"/>
          </p:cNvPicPr>
          <p:nvPr/>
        </p:nvPicPr>
        <p:blipFill>
          <a:blip r:embed="rId5" cstate="print"/>
          <a:stretch>
            <a:fillRect/>
          </a:stretch>
        </p:blipFill>
        <p:spPr>
          <a:xfrm>
            <a:off x="6485105" y="2681801"/>
            <a:ext cx="2469752" cy="3126449"/>
          </a:xfrm>
          <a:prstGeom prst="rect">
            <a:avLst/>
          </a:prstGeom>
          <a:effectLst>
            <a:outerShdw blurRad="203200" dist="88900" dir="2400000" sx="101000" sy="101000" algn="ctr" rotWithShape="0">
              <a:srgbClr val="000000">
                <a:alpha val="61000"/>
              </a:srgbClr>
            </a:outerShdw>
          </a:effectLst>
        </p:spPr>
      </p:pic>
      <p:pic>
        <p:nvPicPr>
          <p:cNvPr id="31" name="Picture 30" descr="Picture9.jpg"/>
          <p:cNvPicPr>
            <a:picLocks noChangeAspect="1"/>
          </p:cNvPicPr>
          <p:nvPr/>
        </p:nvPicPr>
        <p:blipFill>
          <a:blip r:embed="rId6" cstate="print"/>
          <a:stretch>
            <a:fillRect/>
          </a:stretch>
        </p:blipFill>
        <p:spPr>
          <a:xfrm>
            <a:off x="4008477" y="2374446"/>
            <a:ext cx="2781252" cy="2584728"/>
          </a:xfrm>
          <a:prstGeom prst="roundRect">
            <a:avLst>
              <a:gd name="adj" fmla="val 16667"/>
            </a:avLst>
          </a:prstGeom>
          <a:ln w="12700">
            <a:noFill/>
          </a:ln>
          <a:effectLst>
            <a:outerShdw blurRad="203200" dist="88900" dir="2400000" sx="101000" sy="101000" algn="ctr">
              <a:srgbClr val="000000">
                <a:alpha val="61000"/>
              </a:srgbClr>
            </a:outerShdw>
          </a:effectLst>
          <a:scene3d>
            <a:camera prst="orthographicFront">
              <a:rot lat="0" lon="0" rev="0"/>
            </a:camera>
            <a:lightRig rig="balanced" dir="t">
              <a:rot lat="0" lon="0" rev="8700000"/>
            </a:lightRig>
          </a:scene3d>
          <a:sp3d>
            <a:bevelT w="190500" h="38100"/>
          </a:sp3d>
        </p:spPr>
      </p:pic>
      <p:sp>
        <p:nvSpPr>
          <p:cNvPr id="32" name="TextBox 31">
            <a:extLst>
              <a:ext uri="{FF2B5EF4-FFF2-40B4-BE49-F238E27FC236}">
                <a16:creationId xmlns="" xmlns:a16="http://schemas.microsoft.com/office/drawing/2014/main" id="{128FC7FC-563A-435A-8A0D-4E69B5301F28}"/>
              </a:ext>
            </a:extLst>
          </p:cNvPr>
          <p:cNvSpPr txBox="1"/>
          <p:nvPr/>
        </p:nvSpPr>
        <p:spPr>
          <a:xfrm>
            <a:off x="1127086" y="225574"/>
            <a:ext cx="5571425"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Hemp </a:t>
            </a:r>
            <a:r>
              <a:rPr lang="en-US" sz="3600" i="1" dirty="0" err="1"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Neuro</a:t>
            </a: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Science</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33" name="Straight Connector 32">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36" name="TextBox 35"/>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15</a:t>
            </a:r>
            <a:endParaRPr lang="en-US" dirty="0">
              <a:solidFill>
                <a:schemeClr val="bg1"/>
              </a:solidFill>
            </a:endParaRPr>
          </a:p>
        </p:txBody>
      </p:sp>
      <p:pic>
        <p:nvPicPr>
          <p:cNvPr id="26" name="Picture 1">
            <a:hlinkClick r:id="rId7" action="ppaction://hlinksldjump"/>
          </p:cNvPr>
          <p:cNvPicPr>
            <a:picLocks noChangeAspect="1" noChangeArrowheads="1"/>
          </p:cNvPicPr>
          <p:nvPr/>
        </p:nvPicPr>
        <p:blipFill>
          <a:blip r:embed="rId8"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1006555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 xmlns:a16="http://schemas.microsoft.com/office/drawing/2014/main" id="{D939A07D-2E42-465C-A25A-7E2C3BC73664}"/>
              </a:ext>
            </a:extLst>
          </p:cNvPr>
          <p:cNvSpPr/>
          <p:nvPr/>
        </p:nvSpPr>
        <p:spPr>
          <a:xfrm rot="18269780">
            <a:off x="6666959" y="5532831"/>
            <a:ext cx="1445542" cy="612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7B7257D6-EEC9-4C1B-89DE-19BAD474F3F2}"/>
              </a:ext>
            </a:extLst>
          </p:cNvPr>
          <p:cNvSpPr/>
          <p:nvPr/>
        </p:nvSpPr>
        <p:spPr>
          <a:xfrm rot="20711217">
            <a:off x="5993918" y="676018"/>
            <a:ext cx="1841830" cy="4895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1" name="Rectangle 50">
            <a:extLst>
              <a:ext uri="{FF2B5EF4-FFF2-40B4-BE49-F238E27FC236}">
                <a16:creationId xmlns="" xmlns:a16="http://schemas.microsoft.com/office/drawing/2014/main" id="{647BEF18-3E46-4707-8CEC-4EAFDE7BC5AC}"/>
              </a:ext>
            </a:extLst>
          </p:cNvPr>
          <p:cNvSpPr/>
          <p:nvPr/>
        </p:nvSpPr>
        <p:spPr>
          <a:xfrm>
            <a:off x="0" y="0"/>
            <a:ext cx="71925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 xmlns:a16="http://schemas.microsoft.com/office/drawing/2014/main" id="{0B9875BD-0E25-44F7-91B3-D7F36BACFF35}"/>
              </a:ext>
            </a:extLst>
          </p:cNvPr>
          <p:cNvSpPr txBox="1"/>
          <p:nvPr/>
        </p:nvSpPr>
        <p:spPr>
          <a:xfrm>
            <a:off x="523560" y="984291"/>
            <a:ext cx="6568356" cy="400110"/>
          </a:xfrm>
          <a:prstGeom prst="rect">
            <a:avLst/>
          </a:prstGeom>
          <a:noFill/>
        </p:spPr>
        <p:txBody>
          <a:bodyPr wrap="square" rtlCol="0">
            <a:spAutoFit/>
          </a:bodyPr>
          <a:lstStyle/>
          <a:p>
            <a:r>
              <a:rPr lang="en-US" sz="2000" dirty="0" smtClean="0">
                <a:ln w="0"/>
                <a:solidFill>
                  <a:schemeClr val="bg1"/>
                </a:solidFill>
              </a:rPr>
              <a:t>Hemp Contains About 400 </a:t>
            </a:r>
            <a:r>
              <a:rPr lang="en-US" sz="2000" dirty="0" err="1" smtClean="0">
                <a:ln w="0"/>
                <a:solidFill>
                  <a:schemeClr val="bg1"/>
                </a:solidFill>
              </a:rPr>
              <a:t>Cannabinoids</a:t>
            </a:r>
            <a:endParaRPr lang="en-US" sz="2000" dirty="0">
              <a:ln w="0"/>
              <a:solidFill>
                <a:schemeClr val="bg1"/>
              </a:solidFill>
            </a:endParaRPr>
          </a:p>
        </p:txBody>
      </p:sp>
      <p:sp>
        <p:nvSpPr>
          <p:cNvPr id="41" name="Rectangle 40">
            <a:extLst>
              <a:ext uri="{FF2B5EF4-FFF2-40B4-BE49-F238E27FC236}">
                <a16:creationId xmlns="" xmlns:a16="http://schemas.microsoft.com/office/drawing/2014/main" id="{B7295A1C-10FF-4E5D-A258-A23548A72F87}"/>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 xmlns:a16="http://schemas.microsoft.com/office/drawing/2014/main" id="{D87FB918-9B59-4721-B46B-B92FF98E2854}"/>
              </a:ext>
            </a:extLst>
          </p:cNvPr>
          <p:cNvSpPr txBox="1"/>
          <p:nvPr/>
        </p:nvSpPr>
        <p:spPr>
          <a:xfrm>
            <a:off x="547025" y="1616757"/>
            <a:ext cx="5821877" cy="1200329"/>
          </a:xfrm>
          <a:prstGeom prst="rect">
            <a:avLst/>
          </a:prstGeom>
          <a:noFill/>
        </p:spPr>
        <p:txBody>
          <a:bodyPr wrap="square" rtlCol="0">
            <a:spAutoFit/>
          </a:bodyPr>
          <a:lstStyle/>
          <a:p>
            <a:r>
              <a:rPr lang="en-US" sz="1200" dirty="0" smtClean="0">
                <a:solidFill>
                  <a:schemeClr val="bg1"/>
                </a:solidFill>
                <a:latin typeface="Calibri Light" pitchFamily="34" charset="0"/>
                <a:cs typeface="Calibri Light" pitchFamily="34" charset="0"/>
              </a:rPr>
              <a:t>CBD has overtaken THC as the most popular </a:t>
            </a:r>
            <a:r>
              <a:rPr lang="en-US" sz="1200" dirty="0" err="1" smtClean="0">
                <a:solidFill>
                  <a:schemeClr val="bg1"/>
                </a:solidFill>
                <a:latin typeface="Calibri Light" pitchFamily="34" charset="0"/>
                <a:cs typeface="Calibri Light" pitchFamily="34" charset="0"/>
              </a:rPr>
              <a:t>cannabinoid</a:t>
            </a:r>
            <a:r>
              <a:rPr lang="en-US" sz="1200" dirty="0" smtClean="0">
                <a:solidFill>
                  <a:schemeClr val="bg1"/>
                </a:solidFill>
                <a:latin typeface="Calibri Light" pitchFamily="34" charset="0"/>
                <a:cs typeface="Calibri Light" pitchFamily="34" charset="0"/>
              </a:rPr>
              <a:t> found in the Cannabis Sativa plant. CBD is a medicinal health supplement with &lt;0.3% THC. On its own THC is for recreation and provides a euphoric experience with typically 5% to 35% THC.  By law, the Company is not allowed to do business in THC above 0.3% (i.e. 1/3</a:t>
            </a:r>
            <a:r>
              <a:rPr lang="en-US" sz="1200" baseline="30000" dirty="0" smtClean="0">
                <a:solidFill>
                  <a:schemeClr val="bg1"/>
                </a:solidFill>
                <a:latin typeface="Calibri Light" pitchFamily="34" charset="0"/>
                <a:cs typeface="Calibri Light" pitchFamily="34" charset="0"/>
              </a:rPr>
              <a:t>rd</a:t>
            </a:r>
            <a:r>
              <a:rPr lang="en-US" sz="1200" dirty="0" smtClean="0">
                <a:solidFill>
                  <a:schemeClr val="bg1"/>
                </a:solidFill>
                <a:latin typeface="Calibri Light" pitchFamily="34" charset="0"/>
                <a:cs typeface="Calibri Light" pitchFamily="34" charset="0"/>
              </a:rPr>
              <a:t> of 1%).</a:t>
            </a:r>
            <a:r>
              <a:rPr lang="en-US" sz="1200" dirty="0" smtClean="0">
                <a:solidFill>
                  <a:schemeClr val="bg1"/>
                </a:solidFill>
              </a:rPr>
              <a:t/>
            </a:r>
            <a:br>
              <a:rPr lang="en-US" sz="1200" dirty="0" smtClean="0">
                <a:solidFill>
                  <a:schemeClr val="bg1"/>
                </a:solidFill>
              </a:rPr>
            </a:br>
            <a:r>
              <a:rPr lang="en-US" sz="1200" dirty="0" smtClean="0">
                <a:solidFill>
                  <a:schemeClr val="bg1"/>
                </a:solidFill>
              </a:rPr>
              <a:t/>
            </a:r>
            <a:br>
              <a:rPr lang="en-US" sz="1200" dirty="0" smtClean="0">
                <a:solidFill>
                  <a:schemeClr val="bg1"/>
                </a:solidFill>
              </a:rPr>
            </a:br>
            <a:endParaRPr lang="en-US" sz="1200" dirty="0">
              <a:solidFill>
                <a:schemeClr val="bg1"/>
              </a:solidFill>
            </a:endParaRPr>
          </a:p>
        </p:txBody>
      </p:sp>
      <p:sp>
        <p:nvSpPr>
          <p:cNvPr id="60" name="TextBox 59">
            <a:extLst>
              <a:ext uri="{FF2B5EF4-FFF2-40B4-BE49-F238E27FC236}">
                <a16:creationId xmlns="" xmlns:a16="http://schemas.microsoft.com/office/drawing/2014/main" id="{C2A30945-BEBA-4258-A56E-EACB0DF75813}"/>
              </a:ext>
            </a:extLst>
          </p:cNvPr>
          <p:cNvSpPr txBox="1"/>
          <p:nvPr/>
        </p:nvSpPr>
        <p:spPr>
          <a:xfrm>
            <a:off x="547404" y="1393733"/>
            <a:ext cx="3886373" cy="307777"/>
          </a:xfrm>
          <a:prstGeom prst="rect">
            <a:avLst/>
          </a:prstGeom>
          <a:noFill/>
        </p:spPr>
        <p:txBody>
          <a:bodyPr wrap="square" rtlCol="0">
            <a:spAutoFit/>
          </a:bodyPr>
          <a:lstStyle/>
          <a:p>
            <a:r>
              <a:rPr lang="en-US" sz="1400" dirty="0" smtClean="0">
                <a:solidFill>
                  <a:schemeClr val="accent2">
                    <a:lumMod val="60000"/>
                    <a:lumOff val="40000"/>
                  </a:schemeClr>
                </a:solidFill>
              </a:rPr>
              <a:t>Most Popular </a:t>
            </a:r>
            <a:r>
              <a:rPr lang="en-US" sz="1400" dirty="0" err="1" smtClean="0">
                <a:solidFill>
                  <a:schemeClr val="accent2">
                    <a:lumMod val="60000"/>
                    <a:lumOff val="40000"/>
                  </a:schemeClr>
                </a:solidFill>
              </a:rPr>
              <a:t>Cannabinoid</a:t>
            </a:r>
            <a:r>
              <a:rPr lang="en-US" sz="1400" dirty="0" smtClean="0">
                <a:solidFill>
                  <a:schemeClr val="accent2">
                    <a:lumMod val="60000"/>
                    <a:lumOff val="40000"/>
                  </a:schemeClr>
                </a:solidFill>
              </a:rPr>
              <a:t> Uses to Date</a:t>
            </a:r>
            <a:endParaRPr lang="en-US" sz="1400" dirty="0">
              <a:solidFill>
                <a:schemeClr val="accent2">
                  <a:lumMod val="60000"/>
                  <a:lumOff val="40000"/>
                </a:schemeClr>
              </a:solidFill>
            </a:endParaRPr>
          </a:p>
        </p:txBody>
      </p:sp>
      <p:pic>
        <p:nvPicPr>
          <p:cNvPr id="16" name="Picture 15" descr="cannabinoids.jpg"/>
          <p:cNvPicPr>
            <a:picLocks noChangeAspect="1"/>
          </p:cNvPicPr>
          <p:nvPr/>
        </p:nvPicPr>
        <p:blipFill>
          <a:blip r:embed="rId2" cstate="print"/>
          <a:stretch>
            <a:fillRect/>
          </a:stretch>
        </p:blipFill>
        <p:spPr>
          <a:xfrm>
            <a:off x="574110" y="2552603"/>
            <a:ext cx="5768223" cy="36757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angle 16"/>
          <p:cNvSpPr/>
          <p:nvPr/>
        </p:nvSpPr>
        <p:spPr>
          <a:xfrm>
            <a:off x="770355" y="6362202"/>
            <a:ext cx="6374724" cy="215444"/>
          </a:xfrm>
          <a:prstGeom prst="rect">
            <a:avLst/>
          </a:prstGeom>
        </p:spPr>
        <p:txBody>
          <a:bodyPr wrap="square">
            <a:spAutoFit/>
          </a:bodyPr>
          <a:lstStyle/>
          <a:p>
            <a:r>
              <a:rPr lang="en-US" sz="800" dirty="0" smtClean="0">
                <a:solidFill>
                  <a:srgbClr val="FF0000"/>
                </a:solidFill>
              </a:rPr>
              <a:t>Read More: </a:t>
            </a:r>
            <a:r>
              <a:rPr lang="en-US" sz="800" dirty="0" smtClean="0">
                <a:hlinkClick r:id="rId3"/>
              </a:rPr>
              <a:t>https://www.leafly.com/news/cannabis-101/list-major-cannabinoids-cannabis-effects</a:t>
            </a:r>
            <a:endParaRPr lang="en-US" sz="800" dirty="0"/>
          </a:p>
        </p:txBody>
      </p:sp>
      <p:sp>
        <p:nvSpPr>
          <p:cNvPr id="18" name="Rectangle 17"/>
          <p:cNvSpPr/>
          <p:nvPr/>
        </p:nvSpPr>
        <p:spPr>
          <a:xfrm>
            <a:off x="7315208" y="1705238"/>
            <a:ext cx="2424223" cy="4862870"/>
          </a:xfrm>
          <a:prstGeom prst="rect">
            <a:avLst/>
          </a:prstGeom>
        </p:spPr>
        <p:txBody>
          <a:bodyPr wrap="square">
            <a:spAutoFit/>
          </a:bodyPr>
          <a:lstStyle/>
          <a:p>
            <a:pPr lvl="0">
              <a:buClr>
                <a:schemeClr val="bg1"/>
              </a:buClr>
              <a:buSzPct val="120000"/>
              <a:buFont typeface="Arial" pitchFamily="34" charset="0"/>
              <a:buChar char="•"/>
            </a:pPr>
            <a:r>
              <a:rPr lang="en-US" sz="1000" dirty="0" smtClean="0"/>
              <a:t>  </a:t>
            </a:r>
            <a:r>
              <a:rPr lang="en-US" sz="1000" dirty="0" smtClean="0">
                <a:latin typeface="Calibri" pitchFamily="34" charset="0"/>
                <a:cs typeface="Calibri" pitchFamily="34" charset="0"/>
              </a:rPr>
              <a:t>Joint Pain</a:t>
            </a:r>
          </a:p>
          <a:p>
            <a:pPr lvl="0">
              <a:buClr>
                <a:schemeClr val="bg1"/>
              </a:buClr>
              <a:buSzPct val="120000"/>
              <a:buFont typeface="Arial" pitchFamily="34" charset="0"/>
              <a:buChar char="•"/>
            </a:pPr>
            <a:r>
              <a:rPr lang="en-US" sz="1000" dirty="0" smtClean="0">
                <a:latin typeface="Calibri" pitchFamily="34" charset="0"/>
                <a:cs typeface="Calibri" pitchFamily="34" charset="0"/>
              </a:rPr>
              <a:t>  Arthritis</a:t>
            </a:r>
          </a:p>
          <a:p>
            <a:pPr lvl="0">
              <a:buClr>
                <a:schemeClr val="bg1"/>
              </a:buClr>
              <a:buSzPct val="120000"/>
              <a:buFont typeface="Arial" pitchFamily="34" charset="0"/>
              <a:buChar char="•"/>
            </a:pPr>
            <a:r>
              <a:rPr lang="en-US" sz="1000" dirty="0" smtClean="0">
                <a:latin typeface="Calibri" pitchFamily="34" charset="0"/>
                <a:cs typeface="Calibri" pitchFamily="34" charset="0"/>
              </a:rPr>
              <a:t>  PTSD </a:t>
            </a:r>
          </a:p>
          <a:p>
            <a:pPr lvl="0">
              <a:buClr>
                <a:schemeClr val="bg1"/>
              </a:buClr>
              <a:buSzPct val="120000"/>
              <a:buFont typeface="Arial" pitchFamily="34" charset="0"/>
              <a:buChar char="•"/>
            </a:pPr>
            <a:r>
              <a:rPr lang="en-US" sz="1000" dirty="0" smtClean="0">
                <a:latin typeface="Calibri" pitchFamily="34" charset="0"/>
                <a:cs typeface="Calibri" pitchFamily="34" charset="0"/>
              </a:rPr>
              <a:t>  Autoimmune Disease </a:t>
            </a:r>
          </a:p>
          <a:p>
            <a:pPr lvl="0">
              <a:buClr>
                <a:schemeClr val="bg1"/>
              </a:buClr>
              <a:buSzPct val="120000"/>
              <a:buFont typeface="Arial" pitchFamily="34" charset="0"/>
              <a:buChar char="•"/>
            </a:pPr>
            <a:r>
              <a:rPr lang="en-US" sz="1000" dirty="0" smtClean="0">
                <a:latin typeface="Calibri" pitchFamily="34" charset="0"/>
                <a:cs typeface="Calibri" pitchFamily="34" charset="0"/>
              </a:rPr>
              <a:t>  Diabetes</a:t>
            </a:r>
          </a:p>
          <a:p>
            <a:pPr lvl="0">
              <a:buClr>
                <a:schemeClr val="bg1"/>
              </a:buClr>
              <a:buSzPct val="120000"/>
              <a:buFont typeface="Arial" pitchFamily="34" charset="0"/>
              <a:buChar char="•"/>
            </a:pPr>
            <a:r>
              <a:rPr lang="en-US" sz="1000" dirty="0" smtClean="0">
                <a:latin typeface="Calibri" pitchFamily="34" charset="0"/>
                <a:cs typeface="Calibri" pitchFamily="34" charset="0"/>
              </a:rPr>
              <a:t>  Multiple Forms Of Cancer   </a:t>
            </a:r>
          </a:p>
          <a:p>
            <a:pPr lvl="0">
              <a:buClr>
                <a:schemeClr val="bg1"/>
              </a:buClr>
              <a:buSzPct val="120000"/>
              <a:buFont typeface="Arial" pitchFamily="34" charset="0"/>
              <a:buChar char="•"/>
            </a:pPr>
            <a:r>
              <a:rPr lang="en-US" sz="1000" dirty="0" smtClean="0">
                <a:latin typeface="Calibri" pitchFamily="34" charset="0"/>
                <a:cs typeface="Calibri" pitchFamily="34" charset="0"/>
              </a:rPr>
              <a:t>  High Blood Pressure</a:t>
            </a:r>
          </a:p>
          <a:p>
            <a:pPr lvl="0">
              <a:buClr>
                <a:schemeClr val="bg1"/>
              </a:buClr>
              <a:buSzPct val="120000"/>
              <a:buFont typeface="Arial" pitchFamily="34" charset="0"/>
              <a:buChar char="•"/>
            </a:pPr>
            <a:r>
              <a:rPr lang="en-US" sz="1000" dirty="0" smtClean="0">
                <a:latin typeface="Calibri" pitchFamily="34" charset="0"/>
                <a:cs typeface="Calibri" pitchFamily="34" charset="0"/>
              </a:rPr>
              <a:t>  Prostate Issues</a:t>
            </a:r>
          </a:p>
          <a:p>
            <a:pPr lvl="0">
              <a:buClr>
                <a:schemeClr val="bg1"/>
              </a:buClr>
              <a:buSzPct val="120000"/>
              <a:buFont typeface="Arial" pitchFamily="34" charset="0"/>
              <a:buChar char="•"/>
            </a:pPr>
            <a:r>
              <a:rPr lang="en-US" sz="1000" dirty="0" smtClean="0">
                <a:latin typeface="Calibri" pitchFamily="34" charset="0"/>
                <a:cs typeface="Calibri" pitchFamily="34" charset="0"/>
              </a:rPr>
              <a:t>  Alzheimer’s </a:t>
            </a:r>
          </a:p>
          <a:p>
            <a:pPr lvl="0">
              <a:buClr>
                <a:schemeClr val="bg1"/>
              </a:buClr>
              <a:buSzPct val="120000"/>
              <a:buFont typeface="Arial" pitchFamily="34" charset="0"/>
              <a:buChar char="•"/>
            </a:pPr>
            <a:r>
              <a:rPr lang="en-US" sz="1000" dirty="0" smtClean="0">
                <a:latin typeface="Calibri" pitchFamily="34" charset="0"/>
                <a:cs typeface="Calibri" pitchFamily="34" charset="0"/>
              </a:rPr>
              <a:t>  Depression, Bipolar Disorder </a:t>
            </a:r>
          </a:p>
          <a:p>
            <a:pPr lvl="0">
              <a:buClr>
                <a:schemeClr val="bg1"/>
              </a:buClr>
              <a:buSzPct val="120000"/>
              <a:buFont typeface="Arial" pitchFamily="34" charset="0"/>
              <a:buChar char="•"/>
            </a:pPr>
            <a:r>
              <a:rPr lang="en-US" sz="1000" dirty="0" smtClean="0">
                <a:latin typeface="Calibri" pitchFamily="34" charset="0"/>
                <a:cs typeface="Calibri" pitchFamily="34" charset="0"/>
              </a:rPr>
              <a:t>  Age Cognitive Decline </a:t>
            </a:r>
          </a:p>
          <a:p>
            <a:pPr lvl="0">
              <a:buClr>
                <a:schemeClr val="bg1"/>
              </a:buClr>
              <a:buSzPct val="120000"/>
              <a:buFont typeface="Arial" pitchFamily="34" charset="0"/>
              <a:buChar char="•"/>
            </a:pPr>
            <a:r>
              <a:rPr lang="en-US" sz="1000" dirty="0" smtClean="0">
                <a:latin typeface="Calibri" pitchFamily="34" charset="0"/>
                <a:cs typeface="Calibri" pitchFamily="34" charset="0"/>
              </a:rPr>
              <a:t>  Migraines And Headaches </a:t>
            </a:r>
          </a:p>
          <a:p>
            <a:pPr lvl="0">
              <a:buClr>
                <a:schemeClr val="bg1"/>
              </a:buClr>
              <a:buSzPct val="120000"/>
              <a:buFont typeface="Arial" pitchFamily="34" charset="0"/>
              <a:buChar char="•"/>
            </a:pPr>
            <a:r>
              <a:rPr lang="en-US" sz="1000" dirty="0" smtClean="0">
                <a:latin typeface="Calibri" pitchFamily="34" charset="0"/>
                <a:cs typeface="Calibri" pitchFamily="34" charset="0"/>
              </a:rPr>
              <a:t>  Cardiovascular Issues </a:t>
            </a:r>
          </a:p>
          <a:p>
            <a:pPr lvl="0">
              <a:buClr>
                <a:schemeClr val="bg1"/>
              </a:buClr>
              <a:buSzPct val="120000"/>
              <a:buFont typeface="Arial" pitchFamily="34" charset="0"/>
              <a:buChar char="•"/>
            </a:pPr>
            <a:r>
              <a:rPr lang="en-US" sz="1000" dirty="0" smtClean="0">
                <a:latin typeface="Calibri" pitchFamily="34" charset="0"/>
                <a:cs typeface="Calibri" pitchFamily="34" charset="0"/>
              </a:rPr>
              <a:t>  </a:t>
            </a:r>
            <a:r>
              <a:rPr lang="en-US" sz="1000" dirty="0" err="1" smtClean="0">
                <a:latin typeface="Calibri" pitchFamily="34" charset="0"/>
                <a:cs typeface="Calibri" pitchFamily="34" charset="0"/>
              </a:rPr>
              <a:t>Crohn’s</a:t>
            </a:r>
            <a:r>
              <a:rPr lang="en-US" sz="1000" dirty="0" smtClean="0">
                <a:latin typeface="Calibri" pitchFamily="34" charset="0"/>
                <a:cs typeface="Calibri" pitchFamily="34" charset="0"/>
              </a:rPr>
              <a:t> And Colitis </a:t>
            </a:r>
          </a:p>
          <a:p>
            <a:pPr lvl="0">
              <a:buClr>
                <a:schemeClr val="bg1"/>
              </a:buClr>
              <a:buSzPct val="120000"/>
              <a:buFont typeface="Arial" pitchFamily="34" charset="0"/>
              <a:buChar char="•"/>
            </a:pPr>
            <a:r>
              <a:rPr lang="en-US" sz="1000" dirty="0" smtClean="0">
                <a:latin typeface="Calibri" pitchFamily="34" charset="0"/>
                <a:cs typeface="Calibri" pitchFamily="34" charset="0"/>
              </a:rPr>
              <a:t>  Endocrine Disorders </a:t>
            </a:r>
          </a:p>
          <a:p>
            <a:pPr lvl="0">
              <a:buClr>
                <a:schemeClr val="bg1"/>
              </a:buClr>
              <a:buSzPct val="120000"/>
              <a:buFont typeface="Arial" pitchFamily="34" charset="0"/>
              <a:buChar char="•"/>
            </a:pPr>
            <a:r>
              <a:rPr lang="en-US" sz="1000" dirty="0" smtClean="0">
                <a:latin typeface="Calibri" pitchFamily="34" charset="0"/>
                <a:cs typeface="Calibri" pitchFamily="34" charset="0"/>
              </a:rPr>
              <a:t>  Inflammation </a:t>
            </a:r>
          </a:p>
          <a:p>
            <a:pPr lvl="0">
              <a:buClr>
                <a:schemeClr val="bg1"/>
              </a:buClr>
              <a:buSzPct val="120000"/>
              <a:buFont typeface="Arial" pitchFamily="34" charset="0"/>
              <a:buChar char="•"/>
            </a:pPr>
            <a:r>
              <a:rPr lang="en-US" sz="1000" dirty="0" smtClean="0">
                <a:latin typeface="Calibri" pitchFamily="34" charset="0"/>
                <a:cs typeface="Calibri" pitchFamily="34" charset="0"/>
              </a:rPr>
              <a:t>  Nausea </a:t>
            </a:r>
          </a:p>
          <a:p>
            <a:pPr lvl="0">
              <a:buClr>
                <a:schemeClr val="bg1"/>
              </a:buClr>
              <a:buSzPct val="120000"/>
              <a:buFont typeface="Arial" pitchFamily="34" charset="0"/>
              <a:buChar char="•"/>
            </a:pPr>
            <a:r>
              <a:rPr lang="en-US" sz="1000" dirty="0" smtClean="0">
                <a:latin typeface="Calibri" pitchFamily="34" charset="0"/>
                <a:cs typeface="Calibri" pitchFamily="34" charset="0"/>
              </a:rPr>
              <a:t>  Multiple Sclerosis </a:t>
            </a:r>
          </a:p>
          <a:p>
            <a:pPr lvl="0">
              <a:buClr>
                <a:schemeClr val="bg1"/>
              </a:buClr>
              <a:buSzPct val="120000"/>
              <a:buFont typeface="Arial" pitchFamily="34" charset="0"/>
              <a:buChar char="•"/>
            </a:pPr>
            <a:r>
              <a:rPr lang="en-US" sz="1000" dirty="0" smtClean="0">
                <a:latin typeface="Calibri" pitchFamily="34" charset="0"/>
                <a:cs typeface="Calibri" pitchFamily="34" charset="0"/>
              </a:rPr>
              <a:t>  Neuropathic pain </a:t>
            </a:r>
          </a:p>
          <a:p>
            <a:pPr lvl="0">
              <a:buClr>
                <a:schemeClr val="bg1"/>
              </a:buClr>
              <a:buSzPct val="120000"/>
              <a:buFont typeface="Arial" pitchFamily="34" charset="0"/>
              <a:buChar char="•"/>
            </a:pPr>
            <a:r>
              <a:rPr lang="en-US" sz="1000" dirty="0" smtClean="0">
                <a:latin typeface="Calibri" pitchFamily="34" charset="0"/>
                <a:cs typeface="Calibri" pitchFamily="34" charset="0"/>
              </a:rPr>
              <a:t>  </a:t>
            </a:r>
            <a:r>
              <a:rPr lang="en-US" sz="1000" dirty="0" err="1" smtClean="0">
                <a:latin typeface="Calibri" pitchFamily="34" charset="0"/>
                <a:cs typeface="Calibri" pitchFamily="34" charset="0"/>
              </a:rPr>
              <a:t>Neurodegeneration</a:t>
            </a:r>
            <a:r>
              <a:rPr lang="en-US" sz="1000" dirty="0" smtClean="0">
                <a:latin typeface="Calibri" pitchFamily="34" charset="0"/>
                <a:cs typeface="Calibri" pitchFamily="34" charset="0"/>
              </a:rPr>
              <a:t> </a:t>
            </a:r>
          </a:p>
          <a:p>
            <a:pPr lvl="0">
              <a:buClr>
                <a:schemeClr val="bg1"/>
              </a:buClr>
              <a:buSzPct val="120000"/>
              <a:buFont typeface="Arial" pitchFamily="34" charset="0"/>
              <a:buChar char="•"/>
            </a:pPr>
            <a:r>
              <a:rPr lang="en-US" sz="1000" dirty="0" smtClean="0">
                <a:latin typeface="Calibri" pitchFamily="34" charset="0"/>
                <a:cs typeface="Calibri" pitchFamily="34" charset="0"/>
              </a:rPr>
              <a:t>  Parkinson’s</a:t>
            </a:r>
          </a:p>
          <a:p>
            <a:pPr lvl="0">
              <a:buClr>
                <a:schemeClr val="bg1"/>
              </a:buClr>
              <a:buSzPct val="120000"/>
              <a:buFont typeface="Arial" pitchFamily="34" charset="0"/>
              <a:buChar char="•"/>
            </a:pPr>
            <a:r>
              <a:rPr lang="en-US" sz="1000" dirty="0" smtClean="0">
                <a:latin typeface="Calibri" pitchFamily="34" charset="0"/>
                <a:cs typeface="Calibri" pitchFamily="34" charset="0"/>
              </a:rPr>
              <a:t>  Rheumatism </a:t>
            </a:r>
          </a:p>
          <a:p>
            <a:pPr lvl="0">
              <a:buClr>
                <a:schemeClr val="bg1"/>
              </a:buClr>
              <a:buSzPct val="120000"/>
              <a:buFont typeface="Arial" pitchFamily="34" charset="0"/>
              <a:buChar char="•"/>
            </a:pPr>
            <a:r>
              <a:rPr lang="en-US" sz="1000" dirty="0" smtClean="0">
                <a:latin typeface="Calibri" pitchFamily="34" charset="0"/>
                <a:cs typeface="Calibri" pitchFamily="34" charset="0"/>
              </a:rPr>
              <a:t>  Chronic stress and fatigue </a:t>
            </a:r>
          </a:p>
          <a:p>
            <a:pPr lvl="0">
              <a:buClr>
                <a:schemeClr val="bg1"/>
              </a:buClr>
              <a:buSzPct val="120000"/>
              <a:buFont typeface="Arial" pitchFamily="34" charset="0"/>
              <a:buChar char="•"/>
            </a:pPr>
            <a:r>
              <a:rPr lang="en-US" sz="1000" dirty="0" smtClean="0">
                <a:latin typeface="Calibri" pitchFamily="34" charset="0"/>
                <a:cs typeface="Calibri" pitchFamily="34" charset="0"/>
              </a:rPr>
              <a:t>  Spinal cord injury</a:t>
            </a:r>
          </a:p>
          <a:p>
            <a:pPr lvl="0">
              <a:buClr>
                <a:schemeClr val="bg1"/>
              </a:buClr>
              <a:buSzPct val="120000"/>
              <a:buFont typeface="Arial" pitchFamily="34" charset="0"/>
              <a:buChar char="•"/>
            </a:pPr>
            <a:r>
              <a:rPr lang="en-US" sz="1000" dirty="0" smtClean="0">
                <a:latin typeface="Calibri" pitchFamily="34" charset="0"/>
                <a:cs typeface="Calibri" pitchFamily="34" charset="0"/>
              </a:rPr>
              <a:t>  Stroke</a:t>
            </a:r>
          </a:p>
          <a:p>
            <a:pPr lvl="0">
              <a:buClr>
                <a:schemeClr val="bg1"/>
              </a:buClr>
              <a:buSzPct val="120000"/>
              <a:buFont typeface="Arial" pitchFamily="34" charset="0"/>
              <a:buChar char="•"/>
            </a:pPr>
            <a:r>
              <a:rPr lang="en-US" sz="1000" dirty="0" smtClean="0">
                <a:latin typeface="Calibri" pitchFamily="34" charset="0"/>
                <a:cs typeface="Calibri" pitchFamily="34" charset="0"/>
              </a:rPr>
              <a:t>  Obesity </a:t>
            </a:r>
          </a:p>
          <a:p>
            <a:pPr lvl="0">
              <a:buClr>
                <a:schemeClr val="bg1"/>
              </a:buClr>
              <a:buSzPct val="120000"/>
              <a:buFont typeface="Arial" pitchFamily="34" charset="0"/>
              <a:buChar char="•"/>
            </a:pPr>
            <a:r>
              <a:rPr lang="en-US" sz="1000" dirty="0" smtClean="0">
                <a:latin typeface="Calibri" pitchFamily="34" charset="0"/>
                <a:cs typeface="Calibri" pitchFamily="34" charset="0"/>
              </a:rPr>
              <a:t>  Skin conditions, psoriasis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    and adult acne</a:t>
            </a:r>
          </a:p>
          <a:p>
            <a:pPr lvl="0">
              <a:buClr>
                <a:schemeClr val="bg1"/>
              </a:buClr>
              <a:buSzPct val="120000"/>
              <a:buFont typeface="Arial" pitchFamily="34" charset="0"/>
              <a:buChar char="•"/>
            </a:pPr>
            <a:r>
              <a:rPr lang="en-US" sz="1000" dirty="0" smtClean="0">
                <a:latin typeface="Calibri" pitchFamily="34" charset="0"/>
                <a:cs typeface="Calibri" pitchFamily="34" charset="0"/>
              </a:rPr>
              <a:t>  Schizophrenia </a:t>
            </a:r>
          </a:p>
          <a:p>
            <a:pPr lvl="0">
              <a:buClr>
                <a:schemeClr val="bg1"/>
              </a:buClr>
              <a:buSzPct val="120000"/>
              <a:buFont typeface="Arial" pitchFamily="34" charset="0"/>
              <a:buChar char="•"/>
            </a:pPr>
            <a:r>
              <a:rPr lang="en-US" sz="1000" dirty="0" smtClean="0">
                <a:latin typeface="Calibri" pitchFamily="34" charset="0"/>
                <a:cs typeface="Calibri" pitchFamily="34" charset="0"/>
              </a:rPr>
              <a:t>  And much, much more…</a:t>
            </a:r>
            <a:endParaRPr lang="en-US" sz="1000" dirty="0">
              <a:latin typeface="Calibri" pitchFamily="34" charset="0"/>
              <a:cs typeface="Calibri" pitchFamily="34" charset="0"/>
            </a:endParaRPr>
          </a:p>
        </p:txBody>
      </p:sp>
      <p:sp>
        <p:nvSpPr>
          <p:cNvPr id="19" name="TextBox 18">
            <a:extLst>
              <a:ext uri="{FF2B5EF4-FFF2-40B4-BE49-F238E27FC236}">
                <a16:creationId xmlns="" xmlns:a16="http://schemas.microsoft.com/office/drawing/2014/main" id="{128FC7FC-563A-435A-8A0D-4E69B5301F28}"/>
              </a:ext>
            </a:extLst>
          </p:cNvPr>
          <p:cNvSpPr txBox="1"/>
          <p:nvPr/>
        </p:nvSpPr>
        <p:spPr>
          <a:xfrm>
            <a:off x="1155661" y="225574"/>
            <a:ext cx="5699015"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Hemp Plant </a:t>
            </a:r>
            <a:r>
              <a:rPr lang="en-US" sz="3600" i="1" dirty="0" err="1"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Cannabinoids</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20" name="Straight Connector 19">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18867" y="295275"/>
            <a:ext cx="2430872" cy="1384995"/>
          </a:xfrm>
          <a:prstGeom prst="rect">
            <a:avLst/>
          </a:prstGeom>
          <a:noFill/>
          <a:effectLst>
            <a:outerShdw blurRad="50800" dist="38100" dir="8100000" algn="tr" rotWithShape="0">
              <a:prstClr val="black">
                <a:alpha val="59000"/>
              </a:prstClr>
            </a:outerShdw>
          </a:effectLst>
        </p:spPr>
        <p:txBody>
          <a:bodyPr wrap="square" rtlCol="0">
            <a:spAutoFit/>
          </a:bodyPr>
          <a:lstStyle/>
          <a:p>
            <a:r>
              <a:rPr lang="en-US" sz="1400" b="1" dirty="0" smtClean="0">
                <a:solidFill>
                  <a:schemeClr val="bg1"/>
                </a:solidFill>
              </a:rPr>
              <a:t>CBD Oil is More </a:t>
            </a:r>
            <a:br>
              <a:rPr lang="en-US" sz="1400" b="1" dirty="0" smtClean="0">
                <a:solidFill>
                  <a:schemeClr val="bg1"/>
                </a:solidFill>
              </a:rPr>
            </a:br>
            <a:r>
              <a:rPr lang="en-US" sz="1400" b="1" dirty="0" smtClean="0">
                <a:solidFill>
                  <a:schemeClr val="bg1"/>
                </a:solidFill>
              </a:rPr>
              <a:t>Effective Than </a:t>
            </a:r>
            <a:br>
              <a:rPr lang="en-US" sz="1400" b="1" dirty="0" smtClean="0">
                <a:solidFill>
                  <a:schemeClr val="bg1"/>
                </a:solidFill>
              </a:rPr>
            </a:br>
            <a:r>
              <a:rPr lang="en-US" sz="1400" b="1" dirty="0" smtClean="0">
                <a:solidFill>
                  <a:schemeClr val="bg1"/>
                </a:solidFill>
              </a:rPr>
              <a:t>Anything Else at </a:t>
            </a:r>
            <a:br>
              <a:rPr lang="en-US" sz="1400" b="1" dirty="0" smtClean="0">
                <a:solidFill>
                  <a:schemeClr val="bg1"/>
                </a:solidFill>
              </a:rPr>
            </a:br>
            <a:r>
              <a:rPr lang="en-US" sz="1400" b="1" dirty="0" smtClean="0">
                <a:solidFill>
                  <a:schemeClr val="bg1"/>
                </a:solidFill>
              </a:rPr>
              <a:t>Reversing Literally </a:t>
            </a:r>
            <a:br>
              <a:rPr lang="en-US" sz="1400" b="1" dirty="0" smtClean="0">
                <a:solidFill>
                  <a:schemeClr val="bg1"/>
                </a:solidFill>
              </a:rPr>
            </a:br>
            <a:r>
              <a:rPr lang="en-US" sz="1400" b="1" dirty="0" smtClean="0">
                <a:solidFill>
                  <a:schemeClr val="bg1"/>
                </a:solidFill>
              </a:rPr>
              <a:t>100’s of Ailments,</a:t>
            </a:r>
            <a:br>
              <a:rPr lang="en-US" sz="1400" b="1" dirty="0" smtClean="0">
                <a:solidFill>
                  <a:schemeClr val="bg1"/>
                </a:solidFill>
              </a:rPr>
            </a:br>
            <a:r>
              <a:rPr lang="en-US" sz="1400" b="1" dirty="0" smtClean="0">
                <a:solidFill>
                  <a:schemeClr val="bg1"/>
                </a:solidFill>
              </a:rPr>
              <a:t>Including: </a:t>
            </a:r>
            <a:endParaRPr lang="en-US" sz="1400" b="1" dirty="0">
              <a:solidFill>
                <a:schemeClr val="bg1"/>
              </a:solidFill>
            </a:endParaRPr>
          </a:p>
        </p:txBody>
      </p:sp>
      <p:sp>
        <p:nvSpPr>
          <p:cNvPr id="26" name="TextBox 25"/>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27" name="TextBox 26"/>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16</a:t>
            </a:r>
            <a:endParaRPr lang="en-US" dirty="0">
              <a:solidFill>
                <a:schemeClr val="bg1"/>
              </a:solidFill>
            </a:endParaRPr>
          </a:p>
        </p:txBody>
      </p:sp>
      <p:pic>
        <p:nvPicPr>
          <p:cNvPr id="23" name="Picture 1">
            <a:hlinkClick r:id="rId4" action="ppaction://hlinksldjump"/>
          </p:cNvPr>
          <p:cNvPicPr>
            <a:picLocks noChangeAspect="1" noChangeArrowheads="1"/>
          </p:cNvPicPr>
          <p:nvPr/>
        </p:nvPicPr>
        <p:blipFill>
          <a:blip r:embed="rId5"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1006555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 xmlns:a16="http://schemas.microsoft.com/office/drawing/2014/main" id="{D939A07D-2E42-465C-A25A-7E2C3BC73664}"/>
              </a:ext>
            </a:extLst>
          </p:cNvPr>
          <p:cNvSpPr/>
          <p:nvPr/>
        </p:nvSpPr>
        <p:spPr>
          <a:xfrm rot="18269780">
            <a:off x="6604607" y="5513587"/>
            <a:ext cx="1579463" cy="612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7B7257D6-EEC9-4C1B-89DE-19BAD474F3F2}"/>
              </a:ext>
            </a:extLst>
          </p:cNvPr>
          <p:cNvSpPr/>
          <p:nvPr/>
        </p:nvSpPr>
        <p:spPr>
          <a:xfrm rot="20711217">
            <a:off x="5993918" y="676018"/>
            <a:ext cx="1841830" cy="4895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 xmlns:a16="http://schemas.microsoft.com/office/drawing/2014/main" id="{647BEF18-3E46-4707-8CEC-4EAFDE7BC5AC}"/>
              </a:ext>
            </a:extLst>
          </p:cNvPr>
          <p:cNvSpPr/>
          <p:nvPr/>
        </p:nvSpPr>
        <p:spPr>
          <a:xfrm>
            <a:off x="0" y="0"/>
            <a:ext cx="71925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 xmlns:a16="http://schemas.microsoft.com/office/drawing/2014/main" id="{CFFA6C29-6B12-4EB5-88C2-EE653DF02E29}"/>
              </a:ext>
            </a:extLst>
          </p:cNvPr>
          <p:cNvSpPr txBox="1"/>
          <p:nvPr/>
        </p:nvSpPr>
        <p:spPr>
          <a:xfrm>
            <a:off x="4610100" y="5542157"/>
            <a:ext cx="2467204" cy="369332"/>
          </a:xfrm>
          <a:prstGeom prst="rect">
            <a:avLst/>
          </a:prstGeom>
          <a:noFill/>
        </p:spPr>
        <p:txBody>
          <a:bodyPr wrap="square" rtlCol="0">
            <a:spAutoFit/>
          </a:bodyPr>
          <a:lstStyle/>
          <a:p>
            <a:endParaRPr lang="en-US" dirty="0"/>
          </a:p>
        </p:txBody>
      </p:sp>
      <p:sp>
        <p:nvSpPr>
          <p:cNvPr id="50" name="TextBox 49">
            <a:extLst>
              <a:ext uri="{FF2B5EF4-FFF2-40B4-BE49-F238E27FC236}">
                <a16:creationId xmlns="" xmlns:a16="http://schemas.microsoft.com/office/drawing/2014/main" id="{0B9875BD-0E25-44F7-91B3-D7F36BACFF35}"/>
              </a:ext>
            </a:extLst>
          </p:cNvPr>
          <p:cNvSpPr txBox="1"/>
          <p:nvPr/>
        </p:nvSpPr>
        <p:spPr>
          <a:xfrm>
            <a:off x="502295" y="1027329"/>
            <a:ext cx="5579534" cy="707886"/>
          </a:xfrm>
          <a:prstGeom prst="rect">
            <a:avLst/>
          </a:prstGeom>
          <a:noFill/>
        </p:spPr>
        <p:txBody>
          <a:bodyPr wrap="square" rtlCol="0">
            <a:spAutoFit/>
          </a:bodyPr>
          <a:lstStyle/>
          <a:p>
            <a:r>
              <a:rPr lang="en-US" sz="2000" dirty="0" smtClean="0">
                <a:ln w="0"/>
                <a:solidFill>
                  <a:schemeClr val="bg1"/>
                </a:solidFill>
              </a:rPr>
              <a:t>Rules and Protocols for Growing, Processing </a:t>
            </a:r>
            <a:br>
              <a:rPr lang="en-US" sz="2000" dirty="0" smtClean="0">
                <a:ln w="0"/>
                <a:solidFill>
                  <a:schemeClr val="bg1"/>
                </a:solidFill>
              </a:rPr>
            </a:br>
            <a:r>
              <a:rPr lang="en-US" sz="2000" dirty="0" smtClean="0">
                <a:ln w="0"/>
                <a:solidFill>
                  <a:schemeClr val="bg1"/>
                </a:solidFill>
              </a:rPr>
              <a:t>and Marketing Hemp Extracts and Fibers</a:t>
            </a:r>
            <a:endParaRPr lang="en-US" sz="2000" dirty="0">
              <a:ln w="0"/>
              <a:solidFill>
                <a:schemeClr val="bg1"/>
              </a:solidFill>
            </a:endParaRPr>
          </a:p>
        </p:txBody>
      </p:sp>
      <p:sp>
        <p:nvSpPr>
          <p:cNvPr id="41" name="Rectangle 40">
            <a:extLst>
              <a:ext uri="{FF2B5EF4-FFF2-40B4-BE49-F238E27FC236}">
                <a16:creationId xmlns="" xmlns:a16="http://schemas.microsoft.com/office/drawing/2014/main" id="{B7295A1C-10FF-4E5D-A258-A23548A72F87}"/>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 xmlns:a16="http://schemas.microsoft.com/office/drawing/2014/main" id="{D87FB918-9B59-4721-B46B-B92FF98E2854}"/>
              </a:ext>
            </a:extLst>
          </p:cNvPr>
          <p:cNvSpPr txBox="1"/>
          <p:nvPr/>
        </p:nvSpPr>
        <p:spPr>
          <a:xfrm>
            <a:off x="515128" y="2017260"/>
            <a:ext cx="5534803" cy="1200329"/>
          </a:xfrm>
          <a:prstGeom prst="rect">
            <a:avLst/>
          </a:prstGeom>
          <a:noFill/>
        </p:spPr>
        <p:txBody>
          <a:bodyPr wrap="square" rtlCol="0">
            <a:spAutoFit/>
          </a:bodyPr>
          <a:lstStyle/>
          <a:p>
            <a:r>
              <a:rPr lang="en-US" sz="1200" dirty="0" smtClean="0">
                <a:solidFill>
                  <a:schemeClr val="bg1"/>
                </a:solidFill>
                <a:latin typeface="Calibri Light" pitchFamily="34" charset="0"/>
                <a:cs typeface="Calibri Light" pitchFamily="34" charset="0"/>
              </a:rPr>
              <a:t>Under the U.S. Farm Bill 2018, and beginning January 1, 2019,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the hemp plant, (called Cannabis Sativa) became legal but only </a:t>
            </a:r>
          </a:p>
          <a:p>
            <a:r>
              <a:rPr lang="en-US" sz="1200" dirty="0" smtClean="0">
                <a:solidFill>
                  <a:schemeClr val="bg1"/>
                </a:solidFill>
                <a:latin typeface="Calibri Light" pitchFamily="34" charset="0"/>
                <a:cs typeface="Calibri Light" pitchFamily="34" charset="0"/>
              </a:rPr>
              <a:t>providing its THC level (</a:t>
            </a:r>
            <a:r>
              <a:rPr lang="en-US" sz="1200" dirty="0" err="1" smtClean="0">
                <a:solidFill>
                  <a:schemeClr val="bg1"/>
                </a:solidFill>
                <a:latin typeface="Calibri Light" pitchFamily="34" charset="0"/>
                <a:cs typeface="Calibri Light" pitchFamily="34" charset="0"/>
              </a:rPr>
              <a:t>Tetrahydrocannabis</a:t>
            </a:r>
            <a:r>
              <a:rPr lang="en-US" sz="1200" dirty="0" smtClean="0">
                <a:solidFill>
                  <a:schemeClr val="bg1"/>
                </a:solidFill>
                <a:latin typeface="Calibri Light" pitchFamily="34" charset="0"/>
                <a:cs typeface="Calibri Light" pitchFamily="34" charset="0"/>
              </a:rPr>
              <a:t>) is below 0.3%. Hemp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can now be grown, harvested, sold and transported across state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lines – including importing and exporting and treated just as any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other agricultural commodity for insurance, banking etc.).</a:t>
            </a:r>
            <a:endParaRPr lang="en-US" sz="1200" dirty="0">
              <a:solidFill>
                <a:schemeClr val="bg1"/>
              </a:solidFill>
              <a:latin typeface="Calibri Light" pitchFamily="34" charset="0"/>
              <a:cs typeface="Calibri Light" pitchFamily="34" charset="0"/>
            </a:endParaRPr>
          </a:p>
        </p:txBody>
      </p:sp>
      <p:sp>
        <p:nvSpPr>
          <p:cNvPr id="60" name="TextBox 59">
            <a:extLst>
              <a:ext uri="{FF2B5EF4-FFF2-40B4-BE49-F238E27FC236}">
                <a16:creationId xmlns="" xmlns:a16="http://schemas.microsoft.com/office/drawing/2014/main" id="{C2A30945-BEBA-4258-A56E-EACB0DF75813}"/>
              </a:ext>
            </a:extLst>
          </p:cNvPr>
          <p:cNvSpPr txBox="1"/>
          <p:nvPr/>
        </p:nvSpPr>
        <p:spPr>
          <a:xfrm>
            <a:off x="515256" y="1762327"/>
            <a:ext cx="2247364" cy="307777"/>
          </a:xfrm>
          <a:prstGeom prst="rect">
            <a:avLst/>
          </a:prstGeom>
          <a:noFill/>
        </p:spPr>
        <p:txBody>
          <a:bodyPr wrap="square" rtlCol="0">
            <a:spAutoFit/>
          </a:bodyPr>
          <a:lstStyle/>
          <a:p>
            <a:r>
              <a:rPr lang="en-US" sz="1400" dirty="0" smtClean="0">
                <a:solidFill>
                  <a:schemeClr val="accent2">
                    <a:lumMod val="60000"/>
                    <a:lumOff val="40000"/>
                  </a:schemeClr>
                </a:solidFill>
              </a:rPr>
              <a:t>2018 U.S. Farm Bill</a:t>
            </a:r>
            <a:endParaRPr lang="en-US" sz="1400" dirty="0">
              <a:solidFill>
                <a:schemeClr val="accent2">
                  <a:lumMod val="60000"/>
                  <a:lumOff val="40000"/>
                </a:schemeClr>
              </a:solidFill>
            </a:endParaRPr>
          </a:p>
        </p:txBody>
      </p:sp>
      <p:sp>
        <p:nvSpPr>
          <p:cNvPr id="61" name="TextBox 60">
            <a:extLst>
              <a:ext uri="{FF2B5EF4-FFF2-40B4-BE49-F238E27FC236}">
                <a16:creationId xmlns="" xmlns:a16="http://schemas.microsoft.com/office/drawing/2014/main" id="{128FC7FC-563A-435A-8A0D-4E69B5301F28}"/>
              </a:ext>
            </a:extLst>
          </p:cNvPr>
          <p:cNvSpPr txBox="1"/>
          <p:nvPr/>
        </p:nvSpPr>
        <p:spPr>
          <a:xfrm>
            <a:off x="1127087" y="225574"/>
            <a:ext cx="2817618"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Legal</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sp>
        <p:nvSpPr>
          <p:cNvPr id="62" name="TextBox 61">
            <a:extLst>
              <a:ext uri="{FF2B5EF4-FFF2-40B4-BE49-F238E27FC236}">
                <a16:creationId xmlns="" xmlns:a16="http://schemas.microsoft.com/office/drawing/2014/main" id="{D87FB918-9B59-4721-B46B-B92FF98E2854}"/>
              </a:ext>
            </a:extLst>
          </p:cNvPr>
          <p:cNvSpPr txBox="1"/>
          <p:nvPr/>
        </p:nvSpPr>
        <p:spPr>
          <a:xfrm>
            <a:off x="529301" y="3517571"/>
            <a:ext cx="4366550" cy="1138773"/>
          </a:xfrm>
          <a:prstGeom prst="rect">
            <a:avLst/>
          </a:prstGeom>
          <a:noFill/>
        </p:spPr>
        <p:txBody>
          <a:bodyPr wrap="square" rtlCol="0">
            <a:spAutoFit/>
          </a:bodyPr>
          <a:lstStyle/>
          <a:p>
            <a:r>
              <a:rPr lang="en-US" sz="1200" dirty="0" smtClean="0">
                <a:solidFill>
                  <a:schemeClr val="bg1"/>
                </a:solidFill>
                <a:latin typeface="Calibri Light" pitchFamily="34" charset="0"/>
                <a:cs typeface="Calibri Light" pitchFamily="34" charset="0"/>
              </a:rPr>
              <a:t>Under the 2018 U.S. Farm Bill, it is required that each State set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up its own program and have it approved by the USDA (U.S. Dept.</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of Agriculture). Growers must have Federal Tax I.D., a State license</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and Resale Number. They are required to report annually their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acreage and other activity details periodically to the USDA.</a:t>
            </a:r>
            <a:br>
              <a:rPr lang="en-US" sz="1200" dirty="0" smtClean="0">
                <a:solidFill>
                  <a:schemeClr val="bg1"/>
                </a:solidFill>
                <a:latin typeface="Calibri Light" pitchFamily="34" charset="0"/>
                <a:cs typeface="Calibri Light" pitchFamily="34" charset="0"/>
              </a:rPr>
            </a:br>
            <a:endParaRPr lang="en-US" sz="800" dirty="0">
              <a:solidFill>
                <a:srgbClr val="FF0000"/>
              </a:solidFill>
              <a:latin typeface="Calibri Light" pitchFamily="34" charset="0"/>
              <a:cs typeface="Calibri Light" pitchFamily="34" charset="0"/>
            </a:endParaRPr>
          </a:p>
        </p:txBody>
      </p:sp>
      <p:sp>
        <p:nvSpPr>
          <p:cNvPr id="63" name="TextBox 62">
            <a:extLst>
              <a:ext uri="{FF2B5EF4-FFF2-40B4-BE49-F238E27FC236}">
                <a16:creationId xmlns="" xmlns:a16="http://schemas.microsoft.com/office/drawing/2014/main" id="{C2A30945-BEBA-4258-A56E-EACB0DF75813}"/>
              </a:ext>
            </a:extLst>
          </p:cNvPr>
          <p:cNvSpPr txBox="1"/>
          <p:nvPr/>
        </p:nvSpPr>
        <p:spPr>
          <a:xfrm>
            <a:off x="540064" y="3234111"/>
            <a:ext cx="2247364" cy="307777"/>
          </a:xfrm>
          <a:prstGeom prst="rect">
            <a:avLst/>
          </a:prstGeom>
          <a:noFill/>
        </p:spPr>
        <p:txBody>
          <a:bodyPr wrap="square" rtlCol="0">
            <a:spAutoFit/>
          </a:bodyPr>
          <a:lstStyle/>
          <a:p>
            <a:r>
              <a:rPr lang="en-US" sz="1400" dirty="0" smtClean="0">
                <a:solidFill>
                  <a:schemeClr val="accent2">
                    <a:lumMod val="60000"/>
                    <a:lumOff val="40000"/>
                  </a:schemeClr>
                </a:solidFill>
              </a:rPr>
              <a:t>State Regulations</a:t>
            </a:r>
            <a:endParaRPr lang="en-US" sz="1400" dirty="0">
              <a:solidFill>
                <a:schemeClr val="accent2">
                  <a:lumMod val="60000"/>
                  <a:lumOff val="40000"/>
                </a:schemeClr>
              </a:solidFill>
            </a:endParaRPr>
          </a:p>
        </p:txBody>
      </p:sp>
      <p:sp>
        <p:nvSpPr>
          <p:cNvPr id="64" name="TextBox 63">
            <a:extLst>
              <a:ext uri="{FF2B5EF4-FFF2-40B4-BE49-F238E27FC236}">
                <a16:creationId xmlns="" xmlns:a16="http://schemas.microsoft.com/office/drawing/2014/main" id="{C2A30945-BEBA-4258-A56E-EACB0DF75813}"/>
              </a:ext>
            </a:extLst>
          </p:cNvPr>
          <p:cNvSpPr txBox="1"/>
          <p:nvPr/>
        </p:nvSpPr>
        <p:spPr>
          <a:xfrm>
            <a:off x="522336" y="4524224"/>
            <a:ext cx="2247364" cy="307777"/>
          </a:xfrm>
          <a:prstGeom prst="rect">
            <a:avLst/>
          </a:prstGeom>
          <a:noFill/>
        </p:spPr>
        <p:txBody>
          <a:bodyPr wrap="square" rtlCol="0">
            <a:spAutoFit/>
          </a:bodyPr>
          <a:lstStyle/>
          <a:p>
            <a:r>
              <a:rPr lang="en-US" sz="1400" dirty="0" smtClean="0">
                <a:solidFill>
                  <a:schemeClr val="accent2">
                    <a:lumMod val="60000"/>
                    <a:lumOff val="40000"/>
                  </a:schemeClr>
                </a:solidFill>
              </a:rPr>
              <a:t>Protocols</a:t>
            </a:r>
            <a:endParaRPr lang="en-US" sz="1400" dirty="0">
              <a:solidFill>
                <a:schemeClr val="accent2">
                  <a:lumMod val="60000"/>
                  <a:lumOff val="40000"/>
                </a:schemeClr>
              </a:solidFill>
            </a:endParaRPr>
          </a:p>
        </p:txBody>
      </p:sp>
      <p:sp>
        <p:nvSpPr>
          <p:cNvPr id="65" name="TextBox 64">
            <a:extLst>
              <a:ext uri="{FF2B5EF4-FFF2-40B4-BE49-F238E27FC236}">
                <a16:creationId xmlns="" xmlns:a16="http://schemas.microsoft.com/office/drawing/2014/main" id="{D87FB918-9B59-4721-B46B-B92FF98E2854}"/>
              </a:ext>
            </a:extLst>
          </p:cNvPr>
          <p:cNvSpPr txBox="1"/>
          <p:nvPr/>
        </p:nvSpPr>
        <p:spPr>
          <a:xfrm>
            <a:off x="532841" y="4789727"/>
            <a:ext cx="4858310" cy="1754326"/>
          </a:xfrm>
          <a:prstGeom prst="rect">
            <a:avLst/>
          </a:prstGeom>
          <a:noFill/>
        </p:spPr>
        <p:txBody>
          <a:bodyPr wrap="square" rtlCol="0">
            <a:spAutoFit/>
          </a:bodyPr>
          <a:lstStyle/>
          <a:p>
            <a:r>
              <a:rPr lang="en-US" sz="1200" dirty="0" smtClean="0">
                <a:solidFill>
                  <a:schemeClr val="bg1"/>
                </a:solidFill>
                <a:latin typeface="Calibri Light" pitchFamily="34" charset="0"/>
                <a:cs typeface="Calibri Light" pitchFamily="34" charset="0"/>
              </a:rPr>
              <a:t>1. Under USDA rules it is illegal to add any part of the hemp plant, its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extracts or derivatives into foods. In some states where this is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permissible with marijuana, authorities are turning a blind eye to</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its addition into drinks, gummies, candy/cookies and pet treats. </a:t>
            </a:r>
            <a:br>
              <a:rPr lang="en-US" sz="1200" dirty="0" smtClean="0">
                <a:solidFill>
                  <a:schemeClr val="bg1"/>
                </a:solidFill>
                <a:latin typeface="Calibri Light" pitchFamily="34" charset="0"/>
                <a:cs typeface="Calibri Light" pitchFamily="34" charset="0"/>
              </a:rPr>
            </a:br>
            <a:endParaRPr lang="en-US" sz="1200" dirty="0" smtClean="0">
              <a:solidFill>
                <a:schemeClr val="bg1"/>
              </a:solidFill>
              <a:latin typeface="Calibri Light" pitchFamily="34" charset="0"/>
              <a:cs typeface="Calibri Light" pitchFamily="34" charset="0"/>
            </a:endParaRPr>
          </a:p>
          <a:p>
            <a:r>
              <a:rPr lang="en-US" sz="1200" dirty="0" smtClean="0">
                <a:solidFill>
                  <a:schemeClr val="bg1"/>
                </a:solidFill>
                <a:latin typeface="Calibri Light" pitchFamily="34" charset="0"/>
                <a:cs typeface="Calibri Light" pitchFamily="34" charset="0"/>
              </a:rPr>
              <a:t>2.  It is also illegal to recommend a medicinal use for any of the hemp</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extracts, compounds, seeds and fibers. The FDA (Federal Drug Admin.)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scans the internet routinely and issues stern warnings for violators. </a:t>
            </a:r>
            <a:r>
              <a:rPr lang="en-US" sz="1200" dirty="0" smtClean="0">
                <a:solidFill>
                  <a:schemeClr val="bg1"/>
                </a:solidFill>
              </a:rPr>
              <a:t/>
            </a:r>
            <a:br>
              <a:rPr lang="en-US" sz="1200" dirty="0" smtClean="0">
                <a:solidFill>
                  <a:schemeClr val="bg1"/>
                </a:solidFill>
              </a:rPr>
            </a:br>
            <a:endParaRPr lang="en-US" sz="1200" dirty="0">
              <a:solidFill>
                <a:schemeClr val="bg1"/>
              </a:solidFill>
            </a:endParaRPr>
          </a:p>
        </p:txBody>
      </p:sp>
      <p:sp>
        <p:nvSpPr>
          <p:cNvPr id="67" name="TextBox 66"/>
          <p:cNvSpPr txBox="1"/>
          <p:nvPr/>
        </p:nvSpPr>
        <p:spPr>
          <a:xfrm>
            <a:off x="7187603" y="4901633"/>
            <a:ext cx="1818174" cy="507831"/>
          </a:xfrm>
          <a:prstGeom prst="rect">
            <a:avLst/>
          </a:prstGeom>
          <a:noFill/>
        </p:spPr>
        <p:txBody>
          <a:bodyPr wrap="square" rtlCol="0">
            <a:spAutoFit/>
          </a:bodyPr>
          <a:lstStyle/>
          <a:p>
            <a:r>
              <a:rPr lang="en-US" sz="900" i="1" dirty="0" smtClean="0">
                <a:latin typeface="Calibri" pitchFamily="34" charset="0"/>
                <a:cs typeface="Calibri" pitchFamily="34" charset="0"/>
              </a:rPr>
              <a:t>Workers trimming flowers in a light and temperature controlled indoor/greenhouse environment</a:t>
            </a:r>
            <a:endParaRPr lang="en-US" sz="900" i="1" dirty="0">
              <a:latin typeface="Calibri" pitchFamily="34" charset="0"/>
              <a:cs typeface="Calibri" pitchFamily="34" charset="0"/>
            </a:endParaRPr>
          </a:p>
        </p:txBody>
      </p:sp>
      <p:pic>
        <p:nvPicPr>
          <p:cNvPr id="66" name="Picture 65" descr="041118-Trib-Pot-courtesy-1-1000.jpg"/>
          <p:cNvPicPr>
            <a:picLocks noChangeAspect="1"/>
          </p:cNvPicPr>
          <p:nvPr/>
        </p:nvPicPr>
        <p:blipFill>
          <a:blip r:embed="rId2" cstate="print"/>
          <a:stretch>
            <a:fillRect/>
          </a:stretch>
        </p:blipFill>
        <p:spPr>
          <a:xfrm>
            <a:off x="4919930" y="2155126"/>
            <a:ext cx="3990153" cy="2661432"/>
          </a:xfrm>
          <a:prstGeom prst="roundRect">
            <a:avLst>
              <a:gd name="adj" fmla="val 8594"/>
            </a:avLst>
          </a:prstGeom>
          <a:solidFill>
            <a:srgbClr val="FFFFFF">
              <a:shade val="85000"/>
            </a:srgbClr>
          </a:solidFill>
          <a:ln>
            <a:noFill/>
          </a:ln>
          <a:effectLst>
            <a:outerShdw blurRad="139700" dist="88900" sx="103000" sy="103000" algn="tr" rotWithShape="0">
              <a:prstClr val="black">
                <a:alpha val="61000"/>
              </a:prstClr>
            </a:outerShdw>
          </a:effectLst>
        </p:spPr>
      </p:pic>
      <p:cxnSp>
        <p:nvCxnSpPr>
          <p:cNvPr id="70" name="Straight Connector 69">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85800" y="6382435"/>
            <a:ext cx="4572000" cy="230832"/>
          </a:xfrm>
          <a:prstGeom prst="rect">
            <a:avLst/>
          </a:prstGeom>
        </p:spPr>
        <p:txBody>
          <a:bodyPr>
            <a:spAutoFit/>
          </a:bodyPr>
          <a:lstStyle/>
          <a:p>
            <a:r>
              <a:rPr lang="en-US" sz="900" dirty="0" smtClean="0">
                <a:solidFill>
                  <a:srgbClr val="FF0000"/>
                </a:solidFill>
              </a:rPr>
              <a:t>Read More: </a:t>
            </a:r>
            <a:r>
              <a:rPr lang="en-US" sz="900" dirty="0" smtClean="0">
                <a:solidFill>
                  <a:srgbClr val="FF0000"/>
                </a:solidFill>
                <a:hlinkClick r:id="rId3"/>
              </a:rPr>
              <a:t>https://www.farmers.gov/manage/hemp </a:t>
            </a:r>
            <a:endParaRPr lang="en-US" sz="900" dirty="0"/>
          </a:p>
        </p:txBody>
      </p:sp>
      <p:sp>
        <p:nvSpPr>
          <p:cNvPr id="26" name="TextBox 25"/>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27" name="TextBox 26"/>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17</a:t>
            </a:r>
            <a:endParaRPr lang="en-US" dirty="0">
              <a:solidFill>
                <a:schemeClr val="bg1"/>
              </a:solidFill>
            </a:endParaRPr>
          </a:p>
        </p:txBody>
      </p:sp>
      <p:pic>
        <p:nvPicPr>
          <p:cNvPr id="22" name="Picture 1">
            <a:hlinkClick r:id="rId4" action="ppaction://hlinksldjump"/>
          </p:cNvPr>
          <p:cNvPicPr>
            <a:picLocks noChangeAspect="1" noChangeArrowheads="1"/>
          </p:cNvPicPr>
          <p:nvPr/>
        </p:nvPicPr>
        <p:blipFill>
          <a:blip r:embed="rId5"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1006555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DF0B009E-0016-4542-8AFB-A5B01456D6F4}"/>
              </a:ext>
            </a:extLst>
          </p:cNvPr>
          <p:cNvSpPr/>
          <p:nvPr/>
        </p:nvSpPr>
        <p:spPr>
          <a:xfrm rot="20711217">
            <a:off x="6003139" y="44753"/>
            <a:ext cx="1932675"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CFD09B5-4A6B-4107-AA5F-11D33C4B29D2}"/>
              </a:ext>
            </a:extLst>
          </p:cNvPr>
          <p:cNvSpPr/>
          <p:nvPr/>
        </p:nvSpPr>
        <p:spPr>
          <a:xfrm>
            <a:off x="-4394" y="-9476"/>
            <a:ext cx="9148394"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Rectangle 1">
            <a:extLst>
              <a:ext uri="{FF2B5EF4-FFF2-40B4-BE49-F238E27FC236}">
                <a16:creationId xmlns="" xmlns:a16="http://schemas.microsoft.com/office/drawing/2014/main" id="{68A3B4CA-6EA5-4C5D-84B3-62045CDACE18}"/>
              </a:ext>
            </a:extLst>
          </p:cNvPr>
          <p:cNvSpPr/>
          <p:nvPr/>
        </p:nvSpPr>
        <p:spPr>
          <a:xfrm>
            <a:off x="775540" y="352188"/>
            <a:ext cx="6071030" cy="307777"/>
          </a:xfrm>
          <a:prstGeom prst="rect">
            <a:avLst/>
          </a:prstGeom>
        </p:spPr>
        <p:txBody>
          <a:bodyPr wrap="square">
            <a:spAutoFit/>
          </a:bodyPr>
          <a:lstStyle/>
          <a:p>
            <a:endParaRPr lang="en-US" sz="1400" dirty="0">
              <a:solidFill>
                <a:schemeClr val="bg1"/>
              </a:solidFill>
              <a:latin typeface="Tahoma" panose="020B0604030504040204" pitchFamily="34" charset="0"/>
            </a:endParaRPr>
          </a:p>
        </p:txBody>
      </p:sp>
      <p:sp>
        <p:nvSpPr>
          <p:cNvPr id="17" name="TextBox 16">
            <a:extLst>
              <a:ext uri="{FF2B5EF4-FFF2-40B4-BE49-F238E27FC236}">
                <a16:creationId xmlns="" xmlns:a16="http://schemas.microsoft.com/office/drawing/2014/main" id="{128FC7FC-563A-435A-8A0D-4E69B5301F28}"/>
              </a:ext>
            </a:extLst>
          </p:cNvPr>
          <p:cNvSpPr txBox="1"/>
          <p:nvPr/>
        </p:nvSpPr>
        <p:spPr>
          <a:xfrm>
            <a:off x="1127086" y="225574"/>
            <a:ext cx="5571425"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Legal, States </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18" name="Straight Connector 17">
            <a:extLst>
              <a:ext uri="{FF2B5EF4-FFF2-40B4-BE49-F238E27FC236}">
                <a16:creationId xmlns="" xmlns:a16="http://schemas.microsoft.com/office/drawing/2014/main" id="{148B21D5-DBFF-4F58-A8AC-02924E062B8B}"/>
              </a:ext>
            </a:extLst>
          </p:cNvPr>
          <p:cNvCxnSpPr>
            <a:cxnSpLocks/>
          </p:cNvCxnSpPr>
          <p:nvPr/>
        </p:nvCxnSpPr>
        <p:spPr>
          <a:xfrm flipV="1">
            <a:off x="-21266" y="866775"/>
            <a:ext cx="9165266"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79652" y="6531485"/>
            <a:ext cx="2007223" cy="215444"/>
          </a:xfrm>
          <a:prstGeom prst="rect">
            <a:avLst/>
          </a:prstGeom>
          <a:noFill/>
        </p:spPr>
        <p:txBody>
          <a:bodyPr wrap="square" rtlCol="0">
            <a:spAutoFit/>
          </a:bodyPr>
          <a:lstStyle/>
          <a:p>
            <a:r>
              <a:rPr lang="en-US" sz="800" dirty="0" smtClean="0">
                <a:solidFill>
                  <a:schemeClr val="bg1">
                    <a:lumMod val="65000"/>
                  </a:schemeClr>
                </a:solidFill>
              </a:rPr>
              <a:t>© </a:t>
            </a:r>
            <a:r>
              <a:rPr lang="en-US" sz="800" dirty="0" smtClean="0">
                <a:solidFill>
                  <a:schemeClr val="bg1">
                    <a:lumMod val="65000"/>
                  </a:schemeClr>
                </a:solidFill>
                <a:latin typeface="Calibri" pitchFamily="34" charset="0"/>
                <a:cs typeface="Calibri" pitchFamily="34" charset="0"/>
              </a:rPr>
              <a:t>2020 </a:t>
            </a:r>
            <a:r>
              <a:rPr lang="en-US" sz="800" dirty="0" err="1" smtClean="0">
                <a:solidFill>
                  <a:schemeClr val="bg1">
                    <a:lumMod val="65000"/>
                  </a:schemeClr>
                </a:solidFill>
                <a:latin typeface="Calibri" pitchFamily="34" charset="0"/>
                <a:cs typeface="Calibri" pitchFamily="34" charset="0"/>
              </a:rPr>
              <a:t>HyperNovaTN</a:t>
            </a:r>
            <a:r>
              <a:rPr lang="en-US" sz="800" dirty="0" smtClean="0">
                <a:solidFill>
                  <a:schemeClr val="bg1">
                    <a:lumMod val="65000"/>
                  </a:schemeClr>
                </a:solidFill>
                <a:latin typeface="Calibri" pitchFamily="34" charset="0"/>
                <a:cs typeface="Calibri" pitchFamily="34" charset="0"/>
              </a:rPr>
              <a:t>, LLC    </a:t>
            </a:r>
            <a:endParaRPr lang="en-US" sz="800" dirty="0">
              <a:solidFill>
                <a:schemeClr val="bg1">
                  <a:lumMod val="65000"/>
                </a:schemeClr>
              </a:solidFill>
              <a:latin typeface="Calibri" pitchFamily="34" charset="0"/>
              <a:cs typeface="Calibri" pitchFamily="34" charset="0"/>
            </a:endParaRPr>
          </a:p>
        </p:txBody>
      </p:sp>
      <p:sp>
        <p:nvSpPr>
          <p:cNvPr id="26" name="TextBox 25"/>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18</a:t>
            </a:r>
            <a:endParaRPr lang="en-US" dirty="0">
              <a:solidFill>
                <a:schemeClr val="bg1"/>
              </a:solidFill>
            </a:endParaRPr>
          </a:p>
        </p:txBody>
      </p:sp>
      <p:pic>
        <p:nvPicPr>
          <p:cNvPr id="3073" name="Picture 1"/>
          <p:cNvPicPr>
            <a:picLocks noChangeAspect="1" noChangeArrowheads="1"/>
          </p:cNvPicPr>
          <p:nvPr/>
        </p:nvPicPr>
        <p:blipFill>
          <a:blip r:embed="rId2" cstate="print"/>
          <a:srcRect/>
          <a:stretch>
            <a:fillRect/>
          </a:stretch>
        </p:blipFill>
        <p:spPr bwMode="auto">
          <a:xfrm>
            <a:off x="2489200" y="1685925"/>
            <a:ext cx="6089650" cy="3760788"/>
          </a:xfrm>
          <a:prstGeom prst="roundRect">
            <a:avLst>
              <a:gd name="adj" fmla="val 8594"/>
            </a:avLst>
          </a:prstGeom>
          <a:solidFill>
            <a:srgbClr val="FFFFFF">
              <a:shade val="85000"/>
            </a:srgbClr>
          </a:solidFill>
          <a:ln>
            <a:noFill/>
          </a:ln>
          <a:effectLst/>
        </p:spPr>
      </p:pic>
      <p:sp>
        <p:nvSpPr>
          <p:cNvPr id="28" name="Oval 27">
            <a:extLst>
              <a:ext uri="{FF2B5EF4-FFF2-40B4-BE49-F238E27FC236}">
                <a16:creationId xmlns="" xmlns:a16="http://schemas.microsoft.com/office/drawing/2014/main" id="{EE05E943-0046-4483-8298-93A0B66E5AF0}"/>
              </a:ext>
            </a:extLst>
          </p:cNvPr>
          <p:cNvSpPr/>
          <p:nvPr/>
        </p:nvSpPr>
        <p:spPr>
          <a:xfrm>
            <a:off x="7251363" y="4228234"/>
            <a:ext cx="1773830" cy="167489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277099" y="4581525"/>
            <a:ext cx="1714501" cy="1015663"/>
          </a:xfrm>
          <a:prstGeom prst="rect">
            <a:avLst/>
          </a:prstGeom>
          <a:noFill/>
        </p:spPr>
        <p:txBody>
          <a:bodyPr wrap="square" rtlCol="0">
            <a:spAutoFit/>
          </a:bodyPr>
          <a:lstStyle/>
          <a:p>
            <a:pPr algn="ctr"/>
            <a:r>
              <a:rPr lang="en-US" sz="1200" dirty="0" smtClean="0"/>
              <a:t>For ANY state to be legal, it must get their Hemp Program approval by </a:t>
            </a:r>
          </a:p>
          <a:p>
            <a:pPr algn="ctr"/>
            <a:r>
              <a:rPr lang="en-US" sz="1200" dirty="0" smtClean="0"/>
              <a:t>the USDA</a:t>
            </a:r>
            <a:endParaRPr lang="en-US" sz="1200" dirty="0"/>
          </a:p>
        </p:txBody>
      </p:sp>
      <p:sp>
        <p:nvSpPr>
          <p:cNvPr id="42" name="Rectangle 41"/>
          <p:cNvSpPr/>
          <p:nvPr/>
        </p:nvSpPr>
        <p:spPr>
          <a:xfrm>
            <a:off x="2514600" y="6105525"/>
            <a:ext cx="266700" cy="200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514600" y="5829300"/>
            <a:ext cx="266700" cy="2000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514600" y="5562600"/>
            <a:ext cx="266700" cy="20002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200400" y="4562475"/>
            <a:ext cx="619125" cy="246221"/>
          </a:xfrm>
          <a:prstGeom prst="rect">
            <a:avLst/>
          </a:prstGeom>
          <a:noFill/>
        </p:spPr>
        <p:txBody>
          <a:bodyPr wrap="square" rtlCol="0">
            <a:spAutoFit/>
          </a:bodyPr>
          <a:lstStyle/>
          <a:p>
            <a:r>
              <a:rPr lang="en-US" sz="1000" dirty="0" smtClean="0"/>
              <a:t>NO</a:t>
            </a:r>
            <a:endParaRPr lang="en-US" sz="1000" dirty="0"/>
          </a:p>
        </p:txBody>
      </p:sp>
      <p:sp>
        <p:nvSpPr>
          <p:cNvPr id="53" name="TextBox 52"/>
          <p:cNvSpPr txBox="1"/>
          <p:nvPr/>
        </p:nvSpPr>
        <p:spPr>
          <a:xfrm>
            <a:off x="6772275" y="3162300"/>
            <a:ext cx="352425" cy="246221"/>
          </a:xfrm>
          <a:prstGeom prst="rect">
            <a:avLst/>
          </a:prstGeom>
          <a:noFill/>
        </p:spPr>
        <p:txBody>
          <a:bodyPr wrap="square" rtlCol="0">
            <a:spAutoFit/>
          </a:bodyPr>
          <a:lstStyle/>
          <a:p>
            <a:r>
              <a:rPr lang="en-US" sz="1000" dirty="0" smtClean="0">
                <a:solidFill>
                  <a:schemeClr val="bg1"/>
                </a:solidFill>
              </a:rPr>
              <a:t>IP</a:t>
            </a:r>
            <a:endParaRPr lang="en-US" sz="1000" dirty="0">
              <a:solidFill>
                <a:schemeClr val="bg1"/>
              </a:solidFill>
            </a:endParaRPr>
          </a:p>
        </p:txBody>
      </p:sp>
      <p:sp>
        <p:nvSpPr>
          <p:cNvPr id="54" name="TextBox 53"/>
          <p:cNvSpPr txBox="1"/>
          <p:nvPr/>
        </p:nvSpPr>
        <p:spPr>
          <a:xfrm>
            <a:off x="5772150" y="3800475"/>
            <a:ext cx="352425" cy="246221"/>
          </a:xfrm>
          <a:prstGeom prst="rect">
            <a:avLst/>
          </a:prstGeom>
          <a:noFill/>
        </p:spPr>
        <p:txBody>
          <a:bodyPr wrap="square" rtlCol="0">
            <a:spAutoFit/>
          </a:bodyPr>
          <a:lstStyle/>
          <a:p>
            <a:r>
              <a:rPr lang="en-US" sz="1000" dirty="0" smtClean="0">
                <a:solidFill>
                  <a:schemeClr val="bg1"/>
                </a:solidFill>
              </a:rPr>
              <a:t>IP</a:t>
            </a:r>
            <a:endParaRPr lang="en-US" sz="1000" dirty="0">
              <a:solidFill>
                <a:schemeClr val="bg1"/>
              </a:solidFill>
            </a:endParaRPr>
          </a:p>
        </p:txBody>
      </p:sp>
      <p:sp>
        <p:nvSpPr>
          <p:cNvPr id="55" name="TextBox 54"/>
          <p:cNvSpPr txBox="1"/>
          <p:nvPr/>
        </p:nvSpPr>
        <p:spPr>
          <a:xfrm>
            <a:off x="4905375" y="5124450"/>
            <a:ext cx="352425" cy="246221"/>
          </a:xfrm>
          <a:prstGeom prst="rect">
            <a:avLst/>
          </a:prstGeom>
          <a:noFill/>
        </p:spPr>
        <p:txBody>
          <a:bodyPr wrap="square" rtlCol="0">
            <a:spAutoFit/>
          </a:bodyPr>
          <a:lstStyle/>
          <a:p>
            <a:r>
              <a:rPr lang="en-US" sz="1000" dirty="0" smtClean="0"/>
              <a:t>IP</a:t>
            </a:r>
            <a:endParaRPr lang="en-US" sz="1000" dirty="0"/>
          </a:p>
        </p:txBody>
      </p:sp>
      <p:sp>
        <p:nvSpPr>
          <p:cNvPr id="56" name="TextBox 55"/>
          <p:cNvSpPr txBox="1"/>
          <p:nvPr/>
        </p:nvSpPr>
        <p:spPr>
          <a:xfrm>
            <a:off x="3562350" y="2647950"/>
            <a:ext cx="619125" cy="246221"/>
          </a:xfrm>
          <a:prstGeom prst="rect">
            <a:avLst/>
          </a:prstGeom>
          <a:noFill/>
        </p:spPr>
        <p:txBody>
          <a:bodyPr wrap="square" rtlCol="0">
            <a:spAutoFit/>
          </a:bodyPr>
          <a:lstStyle/>
          <a:p>
            <a:r>
              <a:rPr lang="en-US" sz="1000" dirty="0" smtClean="0">
                <a:solidFill>
                  <a:schemeClr val="bg1"/>
                </a:solidFill>
              </a:rPr>
              <a:t>NO</a:t>
            </a:r>
            <a:endParaRPr lang="en-US" sz="1000" dirty="0">
              <a:solidFill>
                <a:schemeClr val="bg1"/>
              </a:solidFill>
            </a:endParaRPr>
          </a:p>
        </p:txBody>
      </p:sp>
      <p:sp>
        <p:nvSpPr>
          <p:cNvPr id="57" name="TextBox 56"/>
          <p:cNvSpPr txBox="1"/>
          <p:nvPr/>
        </p:nvSpPr>
        <p:spPr>
          <a:xfrm>
            <a:off x="5172075" y="3371850"/>
            <a:ext cx="619125" cy="246221"/>
          </a:xfrm>
          <a:prstGeom prst="rect">
            <a:avLst/>
          </a:prstGeom>
          <a:noFill/>
        </p:spPr>
        <p:txBody>
          <a:bodyPr wrap="square" rtlCol="0">
            <a:spAutoFit/>
          </a:bodyPr>
          <a:lstStyle/>
          <a:p>
            <a:r>
              <a:rPr lang="en-US" sz="1000" dirty="0" smtClean="0">
                <a:solidFill>
                  <a:schemeClr val="bg1"/>
                </a:solidFill>
              </a:rPr>
              <a:t>NO</a:t>
            </a:r>
            <a:endParaRPr lang="en-US" sz="1000" dirty="0">
              <a:solidFill>
                <a:schemeClr val="bg1"/>
              </a:solidFill>
            </a:endParaRPr>
          </a:p>
        </p:txBody>
      </p:sp>
      <p:sp>
        <p:nvSpPr>
          <p:cNvPr id="58" name="TextBox 57"/>
          <p:cNvSpPr txBox="1"/>
          <p:nvPr/>
        </p:nvSpPr>
        <p:spPr>
          <a:xfrm>
            <a:off x="5753100" y="4171950"/>
            <a:ext cx="619125" cy="246221"/>
          </a:xfrm>
          <a:prstGeom prst="rect">
            <a:avLst/>
          </a:prstGeom>
          <a:noFill/>
        </p:spPr>
        <p:txBody>
          <a:bodyPr wrap="square" rtlCol="0">
            <a:spAutoFit/>
          </a:bodyPr>
          <a:lstStyle/>
          <a:p>
            <a:r>
              <a:rPr lang="en-US" sz="1000" dirty="0" smtClean="0">
                <a:solidFill>
                  <a:schemeClr val="bg1"/>
                </a:solidFill>
              </a:rPr>
              <a:t>NO</a:t>
            </a:r>
            <a:endParaRPr lang="en-US" sz="1000" dirty="0">
              <a:solidFill>
                <a:schemeClr val="bg1"/>
              </a:solidFill>
            </a:endParaRPr>
          </a:p>
        </p:txBody>
      </p:sp>
      <p:sp>
        <p:nvSpPr>
          <p:cNvPr id="59" name="TextBox 58"/>
          <p:cNvSpPr txBox="1"/>
          <p:nvPr/>
        </p:nvSpPr>
        <p:spPr>
          <a:xfrm>
            <a:off x="5086350" y="2971800"/>
            <a:ext cx="619125" cy="246221"/>
          </a:xfrm>
          <a:prstGeom prst="rect">
            <a:avLst/>
          </a:prstGeom>
          <a:noFill/>
        </p:spPr>
        <p:txBody>
          <a:bodyPr wrap="square" rtlCol="0">
            <a:spAutoFit/>
          </a:bodyPr>
          <a:lstStyle/>
          <a:p>
            <a:r>
              <a:rPr lang="en-US" sz="1000" dirty="0" smtClean="0">
                <a:solidFill>
                  <a:schemeClr val="bg1"/>
                </a:solidFill>
              </a:rPr>
              <a:t>NO</a:t>
            </a:r>
            <a:endParaRPr lang="en-US" sz="1000" dirty="0">
              <a:solidFill>
                <a:schemeClr val="bg1"/>
              </a:solidFill>
            </a:endParaRPr>
          </a:p>
        </p:txBody>
      </p:sp>
      <p:sp>
        <p:nvSpPr>
          <p:cNvPr id="60" name="TextBox 59"/>
          <p:cNvSpPr txBox="1"/>
          <p:nvPr/>
        </p:nvSpPr>
        <p:spPr>
          <a:xfrm>
            <a:off x="4419600" y="3848100"/>
            <a:ext cx="352425" cy="246221"/>
          </a:xfrm>
          <a:prstGeom prst="rect">
            <a:avLst/>
          </a:prstGeom>
          <a:noFill/>
        </p:spPr>
        <p:txBody>
          <a:bodyPr wrap="square" rtlCol="0">
            <a:spAutoFit/>
          </a:bodyPr>
          <a:lstStyle/>
          <a:p>
            <a:r>
              <a:rPr lang="en-US" sz="1000" dirty="0" smtClean="0">
                <a:solidFill>
                  <a:schemeClr val="bg1"/>
                </a:solidFill>
              </a:rPr>
              <a:t>IP</a:t>
            </a:r>
            <a:endParaRPr lang="en-US" sz="1000" dirty="0">
              <a:solidFill>
                <a:schemeClr val="bg1"/>
              </a:solidFill>
            </a:endParaRPr>
          </a:p>
        </p:txBody>
      </p:sp>
      <p:sp>
        <p:nvSpPr>
          <p:cNvPr id="61" name="TextBox 60"/>
          <p:cNvSpPr txBox="1"/>
          <p:nvPr/>
        </p:nvSpPr>
        <p:spPr>
          <a:xfrm>
            <a:off x="5010150" y="2171700"/>
            <a:ext cx="352425" cy="246221"/>
          </a:xfrm>
          <a:prstGeom prst="rect">
            <a:avLst/>
          </a:prstGeom>
          <a:noFill/>
        </p:spPr>
        <p:txBody>
          <a:bodyPr wrap="square" rtlCol="0">
            <a:spAutoFit/>
          </a:bodyPr>
          <a:lstStyle/>
          <a:p>
            <a:r>
              <a:rPr lang="en-US" sz="1000" dirty="0" smtClean="0">
                <a:solidFill>
                  <a:schemeClr val="bg1"/>
                </a:solidFill>
              </a:rPr>
              <a:t>IP</a:t>
            </a:r>
            <a:endParaRPr lang="en-US" sz="1000" dirty="0">
              <a:solidFill>
                <a:schemeClr val="bg1"/>
              </a:solidFill>
            </a:endParaRPr>
          </a:p>
        </p:txBody>
      </p:sp>
      <p:sp>
        <p:nvSpPr>
          <p:cNvPr id="62" name="TextBox 61"/>
          <p:cNvSpPr txBox="1"/>
          <p:nvPr/>
        </p:nvSpPr>
        <p:spPr>
          <a:xfrm>
            <a:off x="5200650" y="3695700"/>
            <a:ext cx="619125" cy="246221"/>
          </a:xfrm>
          <a:prstGeom prst="rect">
            <a:avLst/>
          </a:prstGeom>
          <a:noFill/>
        </p:spPr>
        <p:txBody>
          <a:bodyPr wrap="square" rtlCol="0">
            <a:spAutoFit/>
          </a:bodyPr>
          <a:lstStyle/>
          <a:p>
            <a:r>
              <a:rPr lang="en-US" sz="1000" dirty="0" smtClean="0">
                <a:solidFill>
                  <a:schemeClr val="bg1"/>
                </a:solidFill>
              </a:rPr>
              <a:t>NO</a:t>
            </a:r>
            <a:endParaRPr lang="en-US" sz="1000" dirty="0">
              <a:solidFill>
                <a:schemeClr val="bg1"/>
              </a:solidFill>
            </a:endParaRPr>
          </a:p>
        </p:txBody>
      </p:sp>
      <p:sp>
        <p:nvSpPr>
          <p:cNvPr id="63" name="TextBox 62"/>
          <p:cNvSpPr txBox="1"/>
          <p:nvPr/>
        </p:nvSpPr>
        <p:spPr>
          <a:xfrm>
            <a:off x="6924675" y="3952875"/>
            <a:ext cx="619125" cy="246221"/>
          </a:xfrm>
          <a:prstGeom prst="rect">
            <a:avLst/>
          </a:prstGeom>
          <a:noFill/>
        </p:spPr>
        <p:txBody>
          <a:bodyPr wrap="square" rtlCol="0">
            <a:spAutoFit/>
          </a:bodyPr>
          <a:lstStyle/>
          <a:p>
            <a:r>
              <a:rPr lang="en-US" sz="1000" dirty="0" smtClean="0">
                <a:solidFill>
                  <a:schemeClr val="bg1"/>
                </a:solidFill>
              </a:rPr>
              <a:t>NO</a:t>
            </a:r>
            <a:endParaRPr lang="en-US" sz="1000" dirty="0">
              <a:solidFill>
                <a:schemeClr val="bg1"/>
              </a:solidFill>
            </a:endParaRPr>
          </a:p>
        </p:txBody>
      </p:sp>
      <p:sp>
        <p:nvSpPr>
          <p:cNvPr id="64" name="TextBox 63"/>
          <p:cNvSpPr txBox="1"/>
          <p:nvPr/>
        </p:nvSpPr>
        <p:spPr>
          <a:xfrm>
            <a:off x="5019675" y="2581275"/>
            <a:ext cx="619125" cy="246221"/>
          </a:xfrm>
          <a:prstGeom prst="rect">
            <a:avLst/>
          </a:prstGeom>
          <a:noFill/>
        </p:spPr>
        <p:txBody>
          <a:bodyPr wrap="square" rtlCol="0">
            <a:spAutoFit/>
          </a:bodyPr>
          <a:lstStyle/>
          <a:p>
            <a:r>
              <a:rPr lang="en-US" sz="1000" dirty="0" smtClean="0">
                <a:solidFill>
                  <a:schemeClr val="bg1"/>
                </a:solidFill>
              </a:rPr>
              <a:t>NO</a:t>
            </a:r>
            <a:endParaRPr lang="en-US" sz="1000" dirty="0">
              <a:solidFill>
                <a:schemeClr val="bg1"/>
              </a:solidFill>
            </a:endParaRPr>
          </a:p>
        </p:txBody>
      </p:sp>
      <p:sp>
        <p:nvSpPr>
          <p:cNvPr id="65" name="TextBox 64"/>
          <p:cNvSpPr txBox="1"/>
          <p:nvPr/>
        </p:nvSpPr>
        <p:spPr>
          <a:xfrm>
            <a:off x="5124450" y="4200525"/>
            <a:ext cx="352425" cy="246221"/>
          </a:xfrm>
          <a:prstGeom prst="rect">
            <a:avLst/>
          </a:prstGeom>
          <a:noFill/>
        </p:spPr>
        <p:txBody>
          <a:bodyPr wrap="square" rtlCol="0">
            <a:spAutoFit/>
          </a:bodyPr>
          <a:lstStyle/>
          <a:p>
            <a:r>
              <a:rPr lang="en-US" sz="1000" dirty="0" smtClean="0">
                <a:solidFill>
                  <a:schemeClr val="bg1"/>
                </a:solidFill>
              </a:rPr>
              <a:t>IP</a:t>
            </a:r>
            <a:endParaRPr lang="en-US" sz="1000" dirty="0">
              <a:solidFill>
                <a:schemeClr val="bg1"/>
              </a:solidFill>
            </a:endParaRPr>
          </a:p>
        </p:txBody>
      </p:sp>
      <p:sp>
        <p:nvSpPr>
          <p:cNvPr id="66" name="TextBox 65"/>
          <p:cNvSpPr txBox="1"/>
          <p:nvPr/>
        </p:nvSpPr>
        <p:spPr>
          <a:xfrm>
            <a:off x="7629525" y="3552825"/>
            <a:ext cx="619125" cy="400110"/>
          </a:xfrm>
          <a:prstGeom prst="rect">
            <a:avLst/>
          </a:prstGeom>
          <a:noFill/>
        </p:spPr>
        <p:txBody>
          <a:bodyPr wrap="square" rtlCol="0">
            <a:spAutoFit/>
          </a:bodyPr>
          <a:lstStyle/>
          <a:p>
            <a:r>
              <a:rPr lang="en-US" sz="1000" dirty="0" smtClean="0"/>
              <a:t>D.C. NO</a:t>
            </a:r>
            <a:endParaRPr lang="en-US" sz="1000" dirty="0"/>
          </a:p>
        </p:txBody>
      </p:sp>
      <p:sp>
        <p:nvSpPr>
          <p:cNvPr id="67" name="TextBox 66"/>
          <p:cNvSpPr txBox="1"/>
          <p:nvPr/>
        </p:nvSpPr>
        <p:spPr>
          <a:xfrm>
            <a:off x="6953250" y="3362325"/>
            <a:ext cx="352425" cy="246221"/>
          </a:xfrm>
          <a:prstGeom prst="rect">
            <a:avLst/>
          </a:prstGeom>
          <a:noFill/>
        </p:spPr>
        <p:txBody>
          <a:bodyPr wrap="square" rtlCol="0">
            <a:spAutoFit/>
          </a:bodyPr>
          <a:lstStyle/>
          <a:p>
            <a:r>
              <a:rPr lang="en-US" sz="1000" dirty="0" smtClean="0">
                <a:solidFill>
                  <a:schemeClr val="bg1"/>
                </a:solidFill>
              </a:rPr>
              <a:t>IP</a:t>
            </a:r>
            <a:endParaRPr lang="en-US" sz="1000" dirty="0">
              <a:solidFill>
                <a:schemeClr val="bg1"/>
              </a:solidFill>
            </a:endParaRPr>
          </a:p>
        </p:txBody>
      </p:sp>
      <p:sp>
        <p:nvSpPr>
          <p:cNvPr id="68" name="TextBox 67"/>
          <p:cNvSpPr txBox="1"/>
          <p:nvPr/>
        </p:nvSpPr>
        <p:spPr>
          <a:xfrm>
            <a:off x="266700" y="4905375"/>
            <a:ext cx="1562100" cy="369332"/>
          </a:xfrm>
          <a:prstGeom prst="rect">
            <a:avLst/>
          </a:prstGeom>
          <a:noFill/>
        </p:spPr>
        <p:txBody>
          <a:bodyPr wrap="square" rtlCol="0">
            <a:spAutoFit/>
          </a:bodyPr>
          <a:lstStyle/>
          <a:p>
            <a:endParaRPr lang="en-US" dirty="0"/>
          </a:p>
        </p:txBody>
      </p:sp>
      <p:sp>
        <p:nvSpPr>
          <p:cNvPr id="69" name="TextBox 68"/>
          <p:cNvSpPr txBox="1"/>
          <p:nvPr/>
        </p:nvSpPr>
        <p:spPr>
          <a:xfrm>
            <a:off x="2762250" y="6057900"/>
            <a:ext cx="3257550" cy="261610"/>
          </a:xfrm>
          <a:prstGeom prst="rect">
            <a:avLst/>
          </a:prstGeom>
          <a:noFill/>
        </p:spPr>
        <p:txBody>
          <a:bodyPr wrap="square" rtlCol="0">
            <a:spAutoFit/>
          </a:bodyPr>
          <a:lstStyle/>
          <a:p>
            <a:r>
              <a:rPr lang="en-US" sz="1100" dirty="0" smtClean="0">
                <a:solidFill>
                  <a:srgbClr val="FFC000"/>
                </a:solidFill>
                <a:latin typeface="Calibri Light" pitchFamily="34" charset="0"/>
                <a:cs typeface="Calibri Light" pitchFamily="34" charset="0"/>
              </a:rPr>
              <a:t>Recreational  and  medical marijuana legal</a:t>
            </a:r>
            <a:endParaRPr lang="en-US" sz="1100" dirty="0"/>
          </a:p>
        </p:txBody>
      </p:sp>
      <p:sp>
        <p:nvSpPr>
          <p:cNvPr id="71" name="TextBox 70"/>
          <p:cNvSpPr txBox="1"/>
          <p:nvPr/>
        </p:nvSpPr>
        <p:spPr>
          <a:xfrm>
            <a:off x="2771775" y="5524500"/>
            <a:ext cx="2762250" cy="261610"/>
          </a:xfrm>
          <a:prstGeom prst="rect">
            <a:avLst/>
          </a:prstGeom>
          <a:noFill/>
        </p:spPr>
        <p:txBody>
          <a:bodyPr wrap="square" rtlCol="0">
            <a:spAutoFit/>
          </a:bodyPr>
          <a:lstStyle/>
          <a:p>
            <a:r>
              <a:rPr lang="en-US" sz="1100" dirty="0" smtClean="0">
                <a:solidFill>
                  <a:srgbClr val="FFC000"/>
                </a:solidFill>
                <a:latin typeface="Calibri Light" pitchFamily="34" charset="0"/>
                <a:cs typeface="Calibri Light" pitchFamily="34" charset="0"/>
              </a:rPr>
              <a:t>Medical or recreational marijuana illegal</a:t>
            </a:r>
            <a:endParaRPr lang="en-US" sz="1100" dirty="0"/>
          </a:p>
        </p:txBody>
      </p:sp>
      <p:sp>
        <p:nvSpPr>
          <p:cNvPr id="72" name="TextBox 71"/>
          <p:cNvSpPr txBox="1"/>
          <p:nvPr/>
        </p:nvSpPr>
        <p:spPr>
          <a:xfrm>
            <a:off x="2771775" y="5800725"/>
            <a:ext cx="3257550" cy="261610"/>
          </a:xfrm>
          <a:prstGeom prst="rect">
            <a:avLst/>
          </a:prstGeom>
          <a:noFill/>
        </p:spPr>
        <p:txBody>
          <a:bodyPr wrap="square" rtlCol="0">
            <a:spAutoFit/>
          </a:bodyPr>
          <a:lstStyle/>
          <a:p>
            <a:r>
              <a:rPr lang="en-US" sz="1100" dirty="0" smtClean="0">
                <a:solidFill>
                  <a:srgbClr val="FFC000"/>
                </a:solidFill>
                <a:latin typeface="Calibri Light" pitchFamily="34" charset="0"/>
                <a:cs typeface="Calibri Light" pitchFamily="34" charset="0"/>
              </a:rPr>
              <a:t>Medical  marijuana  legal </a:t>
            </a:r>
            <a:endParaRPr lang="en-US" sz="1100" dirty="0"/>
          </a:p>
        </p:txBody>
      </p:sp>
      <p:sp>
        <p:nvSpPr>
          <p:cNvPr id="74" name="TextBox 73">
            <a:extLst>
              <a:ext uri="{FF2B5EF4-FFF2-40B4-BE49-F238E27FC236}">
                <a16:creationId xmlns="" xmlns:a16="http://schemas.microsoft.com/office/drawing/2014/main" id="{0B9875BD-0E25-44F7-91B3-D7F36BACFF35}"/>
              </a:ext>
            </a:extLst>
          </p:cNvPr>
          <p:cNvSpPr txBox="1"/>
          <p:nvPr/>
        </p:nvSpPr>
        <p:spPr>
          <a:xfrm>
            <a:off x="502294" y="1027329"/>
            <a:ext cx="8013055" cy="400110"/>
          </a:xfrm>
          <a:prstGeom prst="rect">
            <a:avLst/>
          </a:prstGeom>
          <a:noFill/>
        </p:spPr>
        <p:txBody>
          <a:bodyPr wrap="square" rtlCol="0">
            <a:spAutoFit/>
          </a:bodyPr>
          <a:lstStyle/>
          <a:p>
            <a:r>
              <a:rPr lang="en-US" sz="2000" dirty="0" smtClean="0">
                <a:ln w="0"/>
                <a:solidFill>
                  <a:schemeClr val="bg1"/>
                </a:solidFill>
              </a:rPr>
              <a:t>States Where CBD is Legal or In-Process. States Status With MJ   </a:t>
            </a:r>
            <a:endParaRPr lang="en-US" sz="2000" dirty="0">
              <a:ln w="0"/>
              <a:solidFill>
                <a:schemeClr val="bg1"/>
              </a:solidFill>
            </a:endParaRPr>
          </a:p>
        </p:txBody>
      </p:sp>
      <p:sp>
        <p:nvSpPr>
          <p:cNvPr id="75" name="TextBox 74">
            <a:extLst>
              <a:ext uri="{FF2B5EF4-FFF2-40B4-BE49-F238E27FC236}">
                <a16:creationId xmlns="" xmlns:a16="http://schemas.microsoft.com/office/drawing/2014/main" id="{C2A30945-BEBA-4258-A56E-EACB0DF75813}"/>
              </a:ext>
            </a:extLst>
          </p:cNvPr>
          <p:cNvSpPr txBox="1"/>
          <p:nvPr/>
        </p:nvSpPr>
        <p:spPr>
          <a:xfrm>
            <a:off x="511489" y="1614861"/>
            <a:ext cx="2247364" cy="307777"/>
          </a:xfrm>
          <a:prstGeom prst="rect">
            <a:avLst/>
          </a:prstGeom>
          <a:noFill/>
        </p:spPr>
        <p:txBody>
          <a:bodyPr wrap="square" rtlCol="0">
            <a:spAutoFit/>
          </a:bodyPr>
          <a:lstStyle/>
          <a:p>
            <a:r>
              <a:rPr lang="en-US" sz="1400" dirty="0" smtClean="0">
                <a:solidFill>
                  <a:schemeClr val="accent2">
                    <a:lumMod val="60000"/>
                    <a:lumOff val="40000"/>
                  </a:schemeClr>
                </a:solidFill>
              </a:rPr>
              <a:t>CBD Legend</a:t>
            </a:r>
            <a:endParaRPr lang="en-US" sz="1400" dirty="0">
              <a:solidFill>
                <a:schemeClr val="accent2">
                  <a:lumMod val="60000"/>
                  <a:lumOff val="40000"/>
                </a:schemeClr>
              </a:solidFill>
            </a:endParaRPr>
          </a:p>
        </p:txBody>
      </p:sp>
      <p:sp>
        <p:nvSpPr>
          <p:cNvPr id="76" name="TextBox 75"/>
          <p:cNvSpPr txBox="1"/>
          <p:nvPr/>
        </p:nvSpPr>
        <p:spPr>
          <a:xfrm>
            <a:off x="504825" y="1933575"/>
            <a:ext cx="1866900" cy="4154984"/>
          </a:xfrm>
          <a:prstGeom prst="rect">
            <a:avLst/>
          </a:prstGeom>
          <a:noFill/>
        </p:spPr>
        <p:txBody>
          <a:bodyPr wrap="square" rtlCol="0">
            <a:spAutoFit/>
          </a:bodyPr>
          <a:lstStyle/>
          <a:p>
            <a:r>
              <a:rPr lang="en-US" sz="1200" dirty="0" smtClean="0">
                <a:solidFill>
                  <a:schemeClr val="bg1"/>
                </a:solidFill>
                <a:latin typeface="Calibri Light" pitchFamily="34" charset="0"/>
                <a:cs typeface="Calibri Light" pitchFamily="34" charset="0"/>
              </a:rPr>
              <a:t>NO = CBD is not legal to grow and sell</a:t>
            </a:r>
          </a:p>
          <a:p>
            <a:endParaRPr lang="en-US" sz="1200" dirty="0" smtClean="0">
              <a:solidFill>
                <a:schemeClr val="bg1"/>
              </a:solidFill>
              <a:latin typeface="Calibri Light" pitchFamily="34" charset="0"/>
              <a:cs typeface="Calibri Light" pitchFamily="34" charset="0"/>
            </a:endParaRPr>
          </a:p>
          <a:p>
            <a:r>
              <a:rPr lang="en-US" sz="1200" dirty="0" smtClean="0">
                <a:solidFill>
                  <a:schemeClr val="bg1"/>
                </a:solidFill>
                <a:latin typeface="Calibri Light" pitchFamily="34" charset="0"/>
                <a:cs typeface="Calibri Light" pitchFamily="34" charset="0"/>
              </a:rPr>
              <a:t>IP = State is in the process of developing a program for approval by the federal government (USDA) as 1/20</a:t>
            </a:r>
          </a:p>
          <a:p>
            <a:endParaRPr lang="en-US" sz="1200" dirty="0" smtClean="0">
              <a:solidFill>
                <a:schemeClr val="bg1"/>
              </a:solidFill>
              <a:latin typeface="Calibri Light" pitchFamily="34" charset="0"/>
              <a:cs typeface="Calibri Light" pitchFamily="34" charset="0"/>
            </a:endParaRPr>
          </a:p>
          <a:p>
            <a:r>
              <a:rPr lang="en-US" sz="1200" dirty="0" smtClean="0">
                <a:solidFill>
                  <a:schemeClr val="bg1"/>
                </a:solidFill>
                <a:latin typeface="Calibri Light" pitchFamily="34" charset="0"/>
                <a:cs typeface="Calibri Light" pitchFamily="34" charset="0"/>
              </a:rPr>
              <a:t>All other states (without a NO or IP designation) have already filed with the USDA for program approval and are currently active in the business.</a:t>
            </a:r>
          </a:p>
          <a:p>
            <a:endParaRPr lang="en-US" sz="1200" dirty="0" smtClean="0">
              <a:solidFill>
                <a:schemeClr val="bg1"/>
              </a:solidFill>
              <a:latin typeface="Calibri Light" pitchFamily="34" charset="0"/>
              <a:cs typeface="Calibri Light" pitchFamily="34" charset="0"/>
            </a:endParaRPr>
          </a:p>
          <a:p>
            <a:r>
              <a:rPr lang="en-US" sz="1200" dirty="0" smtClean="0">
                <a:solidFill>
                  <a:schemeClr val="bg1"/>
                </a:solidFill>
                <a:latin typeface="Calibri Light" pitchFamily="34" charset="0"/>
                <a:cs typeface="Calibri Light" pitchFamily="34" charset="0"/>
              </a:rPr>
              <a:t>Regardless of a state’s status, it is legal to </a:t>
            </a:r>
            <a:r>
              <a:rPr lang="en-US" sz="1200" dirty="0" err="1" smtClean="0">
                <a:solidFill>
                  <a:schemeClr val="bg1"/>
                </a:solidFill>
                <a:latin typeface="Calibri Light" pitchFamily="34" charset="0"/>
                <a:cs typeface="Calibri Light" pitchFamily="34" charset="0"/>
              </a:rPr>
              <a:t>transprot</a:t>
            </a:r>
            <a:r>
              <a:rPr lang="en-US" sz="1200" dirty="0" smtClean="0">
                <a:solidFill>
                  <a:schemeClr val="bg1"/>
                </a:solidFill>
                <a:latin typeface="Calibri Light" pitchFamily="34" charset="0"/>
                <a:cs typeface="Calibri Light" pitchFamily="34" charset="0"/>
              </a:rPr>
              <a:t> Hemp and CBD products through a state. </a:t>
            </a:r>
          </a:p>
          <a:p>
            <a:endParaRPr lang="en-US" sz="1200" dirty="0" smtClean="0">
              <a:solidFill>
                <a:schemeClr val="bg1"/>
              </a:solidFill>
              <a:latin typeface="Calibri Light" pitchFamily="34" charset="0"/>
              <a:cs typeface="Calibri Light" pitchFamily="34" charset="0"/>
            </a:endParaRPr>
          </a:p>
          <a:p>
            <a:r>
              <a:rPr lang="en-US" sz="1200" dirty="0" smtClean="0">
                <a:solidFill>
                  <a:schemeClr val="bg1"/>
                </a:solidFill>
                <a:latin typeface="Calibri Light" pitchFamily="34" charset="0"/>
                <a:cs typeface="Calibri Light" pitchFamily="34" charset="0"/>
              </a:rPr>
              <a:t> </a:t>
            </a:r>
            <a:endParaRPr lang="en-US" sz="1200" dirty="0">
              <a:solidFill>
                <a:schemeClr val="bg1"/>
              </a:solidFill>
              <a:latin typeface="Calibri Light" pitchFamily="34" charset="0"/>
              <a:cs typeface="Calibri Light" pitchFamily="34" charset="0"/>
            </a:endParaRPr>
          </a:p>
        </p:txBody>
      </p:sp>
      <p:cxnSp>
        <p:nvCxnSpPr>
          <p:cNvPr id="78" name="Straight Connector 77"/>
          <p:cNvCxnSpPr/>
          <p:nvPr/>
        </p:nvCxnSpPr>
        <p:spPr>
          <a:xfrm>
            <a:off x="7524750" y="3438525"/>
            <a:ext cx="200025" cy="133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753100" y="3371850"/>
            <a:ext cx="619125" cy="246221"/>
          </a:xfrm>
          <a:prstGeom prst="rect">
            <a:avLst/>
          </a:prstGeom>
          <a:noFill/>
        </p:spPr>
        <p:txBody>
          <a:bodyPr wrap="square" rtlCol="0">
            <a:spAutoFit/>
          </a:bodyPr>
          <a:lstStyle/>
          <a:p>
            <a:r>
              <a:rPr lang="en-US" sz="1000" dirty="0" smtClean="0">
                <a:solidFill>
                  <a:schemeClr val="bg1"/>
                </a:solidFill>
              </a:rPr>
              <a:t>NO</a:t>
            </a:r>
            <a:endParaRPr lang="en-US" sz="1000" dirty="0">
              <a:solidFill>
                <a:schemeClr val="bg1"/>
              </a:solidFill>
            </a:endParaRPr>
          </a:p>
        </p:txBody>
      </p:sp>
      <p:sp>
        <p:nvSpPr>
          <p:cNvPr id="81" name="TextBox 80"/>
          <p:cNvSpPr txBox="1"/>
          <p:nvPr/>
        </p:nvSpPr>
        <p:spPr>
          <a:xfrm>
            <a:off x="533400" y="6419850"/>
            <a:ext cx="5610225" cy="215444"/>
          </a:xfrm>
          <a:prstGeom prst="rect">
            <a:avLst/>
          </a:prstGeom>
          <a:noFill/>
        </p:spPr>
        <p:txBody>
          <a:bodyPr wrap="square" rtlCol="0">
            <a:spAutoFit/>
          </a:bodyPr>
          <a:lstStyle/>
          <a:p>
            <a:r>
              <a:rPr lang="en-US" sz="800" i="1" dirty="0" smtClean="0">
                <a:solidFill>
                  <a:srgbClr val="00B0F0"/>
                </a:solidFill>
                <a:latin typeface="Calibri" pitchFamily="34" charset="0"/>
                <a:cs typeface="Calibri" pitchFamily="34" charset="0"/>
              </a:rPr>
              <a:t>This chart will be updated as states change their CBD, medical and recreational marijuana laws </a:t>
            </a:r>
            <a:endParaRPr lang="en-US" sz="800" i="1" dirty="0">
              <a:solidFill>
                <a:srgbClr val="00B0F0"/>
              </a:solidFill>
              <a:latin typeface="Calibri" pitchFamily="34" charset="0"/>
              <a:cs typeface="Calibri" pitchFamily="34" charset="0"/>
            </a:endParaRPr>
          </a:p>
        </p:txBody>
      </p:sp>
      <p:pic>
        <p:nvPicPr>
          <p:cNvPr id="45" name="Picture 1">
            <a:hlinkClick r:id="rId3" action="ppaction://hlinksldjump"/>
          </p:cNvPr>
          <p:cNvPicPr>
            <a:picLocks noChangeAspect="1" noChangeArrowheads="1"/>
          </p:cNvPicPr>
          <p:nvPr/>
        </p:nvPicPr>
        <p:blipFill>
          <a:blip r:embed="rId4"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953360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DF0B009E-0016-4542-8AFB-A5B01456D6F4}"/>
              </a:ext>
            </a:extLst>
          </p:cNvPr>
          <p:cNvSpPr/>
          <p:nvPr/>
        </p:nvSpPr>
        <p:spPr>
          <a:xfrm rot="20711217">
            <a:off x="6003139" y="44753"/>
            <a:ext cx="1932675"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CFD09B5-4A6B-4107-AA5F-11D33C4B29D2}"/>
              </a:ext>
            </a:extLst>
          </p:cNvPr>
          <p:cNvSpPr/>
          <p:nvPr/>
        </p:nvSpPr>
        <p:spPr>
          <a:xfrm>
            <a:off x="0" y="0"/>
            <a:ext cx="7092176"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5F02CA2A-AE3D-490E-A8EB-82F6C1B0476C}"/>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128FC7FC-563A-435A-8A0D-4E69B5301F28}"/>
              </a:ext>
            </a:extLst>
          </p:cNvPr>
          <p:cNvSpPr txBox="1"/>
          <p:nvPr/>
        </p:nvSpPr>
        <p:spPr>
          <a:xfrm>
            <a:off x="1127086" y="225574"/>
            <a:ext cx="7216814"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Licensing &amp; Certifications 1</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11" name="Straight Connector 10">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049" name="Rectangle 1"/>
          <p:cNvSpPr>
            <a:spLocks noChangeArrowheads="1"/>
          </p:cNvSpPr>
          <p:nvPr/>
        </p:nvSpPr>
        <p:spPr bwMode="auto">
          <a:xfrm>
            <a:off x="533399" y="1871544"/>
            <a:ext cx="6000751" cy="4201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accent2">
                    <a:lumMod val="60000"/>
                    <a:lumOff val="40000"/>
                  </a:schemeClr>
                </a:solidFill>
                <a:effectLst/>
                <a:ea typeface="Times New Roman" pitchFamily="18" charset="0"/>
                <a:cs typeface="Times New Roman" pitchFamily="18" charset="0"/>
              </a:rPr>
              <a:t>1. Proof of a real manufacturing facility </a:t>
            </a:r>
            <a:endParaRPr lang="en-US" sz="1400" dirty="0" smtClean="0">
              <a:solidFill>
                <a:schemeClr val="accent2">
                  <a:lumMod val="60000"/>
                  <a:lumOff val="40000"/>
                </a:schemeClr>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To date, the CBD industry has been largely unregulated. This means that </a:t>
            </a:r>
            <a:b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oil can be extracted pretty much anywhere, and no one would know the </a:t>
            </a:r>
            <a:b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difference.  When researching various CBD manufacturers, make sure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product they’re offering is made in a legit manufacturing facility rather </a:t>
            </a:r>
            <a:b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than in someone’s garage or storage shed.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accent2">
                    <a:lumMod val="60000"/>
                    <a:lumOff val="40000"/>
                  </a:schemeClr>
                </a:solidFill>
                <a:effectLst/>
                <a:latin typeface="Calibri" pitchFamily="34" charset="0"/>
                <a:ea typeface="Times New Roman" pitchFamily="18" charset="0"/>
                <a:cs typeface="Times New Roman" pitchFamily="18" charset="0"/>
              </a:rPr>
              <a:t>2. Information on where the hemp comes from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Where does the manufacturer source the hemp from which their CBD is </a:t>
            </a:r>
            <a:b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made? Is it grown sustainably and in accordance with the highest cultivation </a:t>
            </a:r>
            <a:b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standard? Is it grown in the U.S. or is it sourced from overseas? The top CBD </a:t>
            </a:r>
            <a:b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manufacturers will let you know exactly where the hemp that is used to create </a:t>
            </a:r>
            <a:b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their products comes from.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accent2">
                    <a:lumMod val="60000"/>
                    <a:lumOff val="40000"/>
                  </a:schemeClr>
                </a:solidFill>
                <a:effectLst/>
                <a:latin typeface="Calibri" pitchFamily="34" charset="0"/>
                <a:ea typeface="Times New Roman" pitchFamily="18" charset="0"/>
                <a:cs typeface="Times New Roman" pitchFamily="18" charset="0"/>
              </a:rPr>
              <a:t>3. Knowledge of the entire process from seed to sale </a:t>
            </a:r>
            <a:r>
              <a:rPr kumimoji="0" lang="en-US" sz="1400" b="1" i="0" u="none" strike="noStrike" cap="none" normalizeH="0" baseline="0" dirty="0" smtClean="0">
                <a:ln>
                  <a:noFill/>
                </a:ln>
                <a:solidFill>
                  <a:srgbClr val="FFC000"/>
                </a:solidFill>
                <a:effectLst/>
                <a:latin typeface="Calibri" pitchFamily="34" charset="0"/>
                <a:ea typeface="Times New Roman" pitchFamily="18" charset="0"/>
                <a:cs typeface="Times New Roman" pitchFamily="18" charset="0"/>
              </a:rPr>
              <a:t/>
            </a:r>
            <a:br>
              <a:rPr kumimoji="0" lang="en-US" sz="1400" b="1" i="0" u="none" strike="noStrike" cap="none" normalizeH="0" baseline="0" dirty="0" smtClean="0">
                <a:ln>
                  <a:noFill/>
                </a:ln>
                <a:solidFill>
                  <a:srgbClr val="FFC000"/>
                </a:solidFill>
                <a:effectLst/>
                <a:latin typeface="Calibri" pitchFamily="34" charset="0"/>
                <a:ea typeface="Times New Roman" pitchFamily="18" charset="0"/>
                <a:cs typeface="Times New Roman" pitchFamily="18" charset="0"/>
              </a:rPr>
            </a:b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Have you ever stopped to think of the entire process of making CBD oil? From </a:t>
            </a:r>
            <a:b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seed to sale, there are several things involved. “Seed to sale” is a system that </a:t>
            </a:r>
            <a:b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can  be used to track the entire process including cultivation, harvest, extraction, </a:t>
            </a:r>
            <a:b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production, distribution and sales. These tracking systems often contain a </a:t>
            </a:r>
            <a:r>
              <a:rPr kumimoji="0" lang="en-US" sz="12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combin</a:t>
            </a: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a:t>
            </a:r>
            <a:b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2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ation</a:t>
            </a: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written records and software in a single database that can be used by </a:t>
            </a:r>
            <a:r>
              <a:rPr kumimoji="0" lang="en-US" sz="12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culti</a:t>
            </a: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a:t>
            </a:r>
            <a:b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2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vators</a:t>
            </a: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processors, manufacturers, transporters and others involved in the </a:t>
            </a:r>
            <a:b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2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process that provides a thorough history of the product.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p:txBody>
      </p:sp>
      <p:sp>
        <p:nvSpPr>
          <p:cNvPr id="17" name="TextBox 16">
            <a:extLst>
              <a:ext uri="{FF2B5EF4-FFF2-40B4-BE49-F238E27FC236}">
                <a16:creationId xmlns="" xmlns:a16="http://schemas.microsoft.com/office/drawing/2014/main" id="{C2A30945-BEBA-4258-A56E-EACB0DF75813}"/>
              </a:ext>
            </a:extLst>
          </p:cNvPr>
          <p:cNvSpPr txBox="1"/>
          <p:nvPr/>
        </p:nvSpPr>
        <p:spPr>
          <a:xfrm>
            <a:off x="537432" y="1035340"/>
            <a:ext cx="5844318" cy="707886"/>
          </a:xfrm>
          <a:prstGeom prst="rect">
            <a:avLst/>
          </a:prstGeom>
          <a:noFill/>
        </p:spPr>
        <p:txBody>
          <a:bodyPr wrap="square" rtlCol="0">
            <a:spAutoFit/>
          </a:bodyPr>
          <a:lstStyle/>
          <a:p>
            <a:r>
              <a:rPr lang="en-US" sz="2000" dirty="0" smtClean="0">
                <a:solidFill>
                  <a:schemeClr val="bg1"/>
                </a:solidFill>
              </a:rPr>
              <a:t>As a One Year Old Industry It Is largely Self-Regulated, So Being Credentialed Important</a:t>
            </a:r>
            <a:endParaRPr lang="en-US" sz="2000" dirty="0">
              <a:solidFill>
                <a:schemeClr val="bg1"/>
              </a:solidFill>
            </a:endParaRPr>
          </a:p>
        </p:txBody>
      </p:sp>
      <p:sp>
        <p:nvSpPr>
          <p:cNvPr id="18" name="TextBox 17"/>
          <p:cNvSpPr txBox="1"/>
          <p:nvPr/>
        </p:nvSpPr>
        <p:spPr>
          <a:xfrm>
            <a:off x="4048125" y="5676900"/>
            <a:ext cx="1276350" cy="276999"/>
          </a:xfrm>
          <a:prstGeom prst="rect">
            <a:avLst/>
          </a:prstGeom>
          <a:noFill/>
        </p:spPr>
        <p:txBody>
          <a:bodyPr wrap="square" rtlCol="0">
            <a:spAutoFit/>
          </a:bodyPr>
          <a:lstStyle/>
          <a:p>
            <a:r>
              <a:rPr lang="en-US" sz="1200" i="1" dirty="0" smtClean="0">
                <a:solidFill>
                  <a:srgbClr val="0070C0"/>
                </a:solidFill>
                <a:latin typeface="Calibri Light" pitchFamily="34" charset="0"/>
                <a:cs typeface="Calibri Light" pitchFamily="34" charset="0"/>
              </a:rPr>
              <a:t>Continued . . . </a:t>
            </a:r>
            <a:endParaRPr lang="en-US" sz="1200" i="1" dirty="0">
              <a:solidFill>
                <a:srgbClr val="0070C0"/>
              </a:solidFill>
              <a:latin typeface="Calibri Light" pitchFamily="34" charset="0"/>
              <a:cs typeface="Calibri Light" pitchFamily="34" charset="0"/>
            </a:endParaRPr>
          </a:p>
        </p:txBody>
      </p:sp>
      <p:pic>
        <p:nvPicPr>
          <p:cNvPr id="22" name="Picture 21" descr="istockphoto-182887517-612x612.jpg"/>
          <p:cNvPicPr>
            <a:picLocks noChangeAspect="1"/>
          </p:cNvPicPr>
          <p:nvPr/>
        </p:nvPicPr>
        <p:blipFill>
          <a:blip r:embed="rId2" cstate="print"/>
          <a:stretch>
            <a:fillRect/>
          </a:stretch>
        </p:blipFill>
        <p:spPr>
          <a:xfrm>
            <a:off x="6076951" y="1362836"/>
            <a:ext cx="2714244" cy="4091421"/>
          </a:xfrm>
          <a:prstGeom prst="roundRect">
            <a:avLst>
              <a:gd name="adj" fmla="val 8594"/>
            </a:avLst>
          </a:prstGeom>
          <a:solidFill>
            <a:srgbClr val="FFFFFF">
              <a:shade val="85000"/>
            </a:srgbClr>
          </a:solidFill>
          <a:ln>
            <a:noFill/>
          </a:ln>
          <a:effectLst>
            <a:outerShdw blurRad="203200" dist="88900" dir="2400000" sx="103000" sy="103000" algn="tr" rotWithShape="0">
              <a:prstClr val="black">
                <a:alpha val="61000"/>
              </a:prstClr>
            </a:outerShdw>
          </a:effectLst>
        </p:spPr>
      </p:pic>
      <p:sp>
        <p:nvSpPr>
          <p:cNvPr id="25" name="TextBox 24"/>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26" name="TextBox 25"/>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19</a:t>
            </a:r>
            <a:endParaRPr lang="en-US" dirty="0">
              <a:solidFill>
                <a:schemeClr val="bg1"/>
              </a:solidFill>
            </a:endParaRPr>
          </a:p>
        </p:txBody>
      </p:sp>
      <p:pic>
        <p:nvPicPr>
          <p:cNvPr id="19" name="Picture 1">
            <a:hlinkClick r:id="rId3" action="ppaction://hlinksldjump"/>
          </p:cNvPr>
          <p:cNvPicPr>
            <a:picLocks noChangeAspect="1" noChangeArrowheads="1"/>
          </p:cNvPicPr>
          <p:nvPr/>
        </p:nvPicPr>
        <p:blipFill>
          <a:blip r:embed="rId4"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1342522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EEBA38D1-34C8-43C1-B8BF-239E0BEDA3DE}"/>
              </a:ext>
            </a:extLst>
          </p:cNvPr>
          <p:cNvSpPr/>
          <p:nvPr/>
        </p:nvSpPr>
        <p:spPr>
          <a:xfrm rot="20711217">
            <a:off x="6109203" y="513412"/>
            <a:ext cx="1841830" cy="5711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EEBA38D1-34C8-43C1-B8BF-239E0BEDA3DE}"/>
              </a:ext>
            </a:extLst>
          </p:cNvPr>
          <p:cNvSpPr/>
          <p:nvPr/>
        </p:nvSpPr>
        <p:spPr>
          <a:xfrm rot="20711217">
            <a:off x="5918854" y="431832"/>
            <a:ext cx="1841830" cy="4816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EF317C06-5457-4F69-BBE9-3115409165FB}"/>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30000"/>
              </a:lnSpc>
              <a:buClr>
                <a:schemeClr val="accent1">
                  <a:lumMod val="60000"/>
                  <a:lumOff val="40000"/>
                </a:schemeClr>
              </a:buClr>
              <a:buSzPct val="120000"/>
              <a:buFont typeface="+mj-lt"/>
              <a:buAutoNum type="arabicPeriod" startAt="3"/>
            </a:pPr>
            <a:endParaRPr lang="en-US" dirty="0" smtClean="0">
              <a:ln w="0"/>
              <a:solidFill>
                <a:schemeClr val="bg1"/>
              </a:solidFill>
              <a:latin typeface="Microsoft JhengHei Light" panose="020B0304030504040204" pitchFamily="34" charset="-120"/>
              <a:ea typeface="Microsoft JhengHei Light" panose="020B0304030504040204" pitchFamily="34" charset="-120"/>
            </a:endParaRPr>
          </a:p>
        </p:txBody>
      </p:sp>
      <p:sp>
        <p:nvSpPr>
          <p:cNvPr id="49" name="TextBox 48">
            <a:extLst>
              <a:ext uri="{FF2B5EF4-FFF2-40B4-BE49-F238E27FC236}">
                <a16:creationId xmlns="" xmlns:a16="http://schemas.microsoft.com/office/drawing/2014/main" id="{DCED0F76-F7DD-4D55-87FC-237CBB5555B5}"/>
              </a:ext>
            </a:extLst>
          </p:cNvPr>
          <p:cNvSpPr txBox="1"/>
          <p:nvPr/>
        </p:nvSpPr>
        <p:spPr>
          <a:xfrm>
            <a:off x="2076156" y="978517"/>
            <a:ext cx="7163094" cy="6372450"/>
          </a:xfrm>
          <a:prstGeom prst="rect">
            <a:avLst/>
          </a:prstGeom>
          <a:noFill/>
        </p:spPr>
        <p:txBody>
          <a:bodyPr wrap="square" rtlCol="0">
            <a:spAutoFit/>
          </a:bodyPr>
          <a:lstStyle/>
          <a:p>
            <a:pPr marL="342900" indent="-342900">
              <a:lnSpc>
                <a:spcPct val="130000"/>
              </a:lnSpc>
              <a:buClr>
                <a:schemeClr val="accent1">
                  <a:lumMod val="60000"/>
                  <a:lumOff val="40000"/>
                </a:schemeClr>
              </a:buClr>
              <a:buSzPct val="120000"/>
            </a:pPr>
            <a:r>
              <a:rPr lang="en-US" sz="1050" b="1" dirty="0" smtClean="0">
                <a:ln w="0"/>
                <a:solidFill>
                  <a:schemeClr val="accent2">
                    <a:lumMod val="60000"/>
                    <a:lumOff val="40000"/>
                  </a:schemeClr>
                </a:solidFill>
                <a:latin typeface="Microsoft JhengHei Light" panose="020B0304030504040204" pitchFamily="34" charset="-120"/>
                <a:ea typeface="Microsoft JhengHei Light" panose="020B0304030504040204" pitchFamily="34" charset="-120"/>
              </a:rPr>
              <a:t>SECTION  I   Introduction</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3" action="ppaction://hlinksldjump"/>
              </a:rPr>
              <a:t>About This Manual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3</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4" action="ppaction://hlinksldjump"/>
              </a:rPr>
              <a:t>Overview Of Industry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4</a:t>
            </a:r>
            <a:endParaRPr lang="en-US" sz="1050" dirty="0">
              <a:ln w="0"/>
              <a:solidFill>
                <a:schemeClr val="bg1"/>
              </a:solidFill>
              <a:latin typeface="Microsoft JhengHei Light" panose="020B0304030504040204" pitchFamily="34" charset="-120"/>
              <a:ea typeface="Microsoft JhengHei Light" panose="020B0304030504040204" pitchFamily="34" charset="-120"/>
            </a:endParaRPr>
          </a:p>
          <a:p>
            <a:pPr marL="342900" indent="-342900">
              <a:lnSpc>
                <a:spcPct val="130000"/>
              </a:lnSpc>
              <a:buClr>
                <a:schemeClr val="accent1">
                  <a:lumMod val="60000"/>
                  <a:lumOff val="40000"/>
                </a:schemeClr>
              </a:buClr>
              <a:buSzPct val="120000"/>
            </a:pPr>
            <a:r>
              <a:rPr lang="en-US" sz="1050" b="1" dirty="0" smtClean="0">
                <a:ln w="0"/>
                <a:solidFill>
                  <a:schemeClr val="accent2">
                    <a:lumMod val="60000"/>
                    <a:lumOff val="40000"/>
                  </a:schemeClr>
                </a:solidFill>
                <a:latin typeface="Microsoft JhengHei Light" panose="020B0304030504040204" pitchFamily="34" charset="-120"/>
                <a:ea typeface="Microsoft JhengHei Light" panose="020B0304030504040204" pitchFamily="34" charset="-120"/>
              </a:rPr>
              <a:t>SECTION  II   CBD Industry </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5" action="ppaction://hlinksldjump"/>
              </a:rPr>
              <a:t>CBD Industry Organization</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5	</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6" action="ppaction://hlinksldjump"/>
              </a:rPr>
              <a:t>CBD Retail Snapshot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6</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7" action="ppaction://hlinksldjump"/>
              </a:rPr>
              <a:t>CBD Distribution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7</a:t>
            </a:r>
          </a:p>
          <a:p>
            <a:pPr marL="342900" indent="-342900">
              <a:lnSpc>
                <a:spcPct val="130000"/>
              </a:lnSpc>
              <a:buClr>
                <a:schemeClr val="accent1">
                  <a:lumMod val="60000"/>
                  <a:lumOff val="40000"/>
                </a:schemeClr>
              </a:buClr>
              <a:buSzPct val="120000"/>
            </a:pPr>
            <a:r>
              <a:rPr lang="en-US" sz="1050" b="1" dirty="0" smtClean="0">
                <a:ln w="0"/>
                <a:solidFill>
                  <a:schemeClr val="accent2">
                    <a:lumMod val="60000"/>
                    <a:lumOff val="40000"/>
                  </a:schemeClr>
                </a:solidFill>
                <a:latin typeface="Microsoft JhengHei Light" panose="020B0304030504040204" pitchFamily="34" charset="-120"/>
                <a:ea typeface="Microsoft JhengHei Light" panose="020B0304030504040204" pitchFamily="34" charset="-120"/>
              </a:rPr>
              <a:t>SECTION III   Products</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8" action="ppaction://hlinksldjump"/>
              </a:rPr>
              <a:t>Product Line-Up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8</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9" action="ppaction://hlinksldjump"/>
              </a:rPr>
              <a:t>Product (SKUs) Descriptions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9	</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10" action="ppaction://hlinksldjump"/>
              </a:rPr>
              <a:t>Certificate of Analysis (COA)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10</a:t>
            </a:r>
          </a:p>
          <a:p>
            <a:pPr marL="342900" indent="-342900">
              <a:lnSpc>
                <a:spcPct val="130000"/>
              </a:lnSpc>
              <a:buClr>
                <a:schemeClr val="accent1">
                  <a:lumMod val="60000"/>
                  <a:lumOff val="40000"/>
                </a:schemeClr>
              </a:buClr>
              <a:buSzPct val="120000"/>
            </a:pPr>
            <a:r>
              <a:rPr lang="en-US" sz="1050" b="1" dirty="0" smtClean="0">
                <a:ln w="0"/>
                <a:solidFill>
                  <a:schemeClr val="accent2">
                    <a:lumMod val="60000"/>
                    <a:lumOff val="40000"/>
                  </a:schemeClr>
                </a:solidFill>
                <a:latin typeface="Microsoft JhengHei Light" panose="020B0304030504040204" pitchFamily="34" charset="-120"/>
                <a:ea typeface="Microsoft JhengHei Light" panose="020B0304030504040204" pitchFamily="34" charset="-120"/>
              </a:rPr>
              <a:t>SECTION IV  Finished Goods</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11" action="ppaction://hlinksldjump"/>
              </a:rPr>
              <a:t>CBD Consumer Products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11</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12" action="ppaction://hlinksldjump"/>
              </a:rPr>
              <a:t>CBD Consumer Packaging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12 </a:t>
            </a:r>
          </a:p>
          <a:p>
            <a:pPr marL="342900" indent="-342900">
              <a:lnSpc>
                <a:spcPct val="130000"/>
              </a:lnSpc>
              <a:buClr>
                <a:schemeClr val="accent1">
                  <a:lumMod val="60000"/>
                  <a:lumOff val="40000"/>
                </a:schemeClr>
              </a:buClr>
              <a:buSzPct val="120000"/>
            </a:pPr>
            <a:r>
              <a:rPr lang="en-US" sz="1050" b="1" dirty="0" smtClean="0">
                <a:ln w="0"/>
                <a:solidFill>
                  <a:schemeClr val="accent2">
                    <a:lumMod val="60000"/>
                    <a:lumOff val="40000"/>
                  </a:schemeClr>
                </a:solidFill>
                <a:latin typeface="Microsoft JhengHei Light" panose="020B0304030504040204" pitchFamily="34" charset="-120"/>
                <a:ea typeface="Microsoft JhengHei Light" panose="020B0304030504040204" pitchFamily="34" charset="-120"/>
              </a:rPr>
              <a:t>SECTION V   Hemp &amp; CBD Technology </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13" action="ppaction://hlinksldjump"/>
              </a:rPr>
              <a:t>Hemp Plant Overview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13</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14" action="ppaction://hlinksldjump"/>
              </a:rPr>
              <a:t>Hemp Oil Extraction Methods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14</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15" action="ppaction://hlinksldjump"/>
              </a:rPr>
              <a:t>Hemp </a:t>
            </a:r>
            <a:r>
              <a:rPr lang="en-US" sz="1050" dirty="0" err="1" smtClean="0">
                <a:ln w="0"/>
                <a:solidFill>
                  <a:schemeClr val="bg1"/>
                </a:solidFill>
                <a:latin typeface="Microsoft JhengHei Light" panose="020B0304030504040204" pitchFamily="34" charset="-120"/>
                <a:ea typeface="Microsoft JhengHei Light" panose="020B0304030504040204" pitchFamily="34" charset="-120"/>
                <a:hlinkClick r:id="rId15" action="ppaction://hlinksldjump"/>
              </a:rPr>
              <a:t>Neuro</a:t>
            </a: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15" action="ppaction://hlinksldjump"/>
              </a:rPr>
              <a:t>-Science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15</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16" action="ppaction://hlinksldjump"/>
              </a:rPr>
              <a:t>Hemp Plant </a:t>
            </a:r>
            <a:r>
              <a:rPr lang="en-US" sz="1050" dirty="0" err="1" smtClean="0">
                <a:ln w="0"/>
                <a:solidFill>
                  <a:schemeClr val="bg1"/>
                </a:solidFill>
                <a:latin typeface="Microsoft JhengHei Light" panose="020B0304030504040204" pitchFamily="34" charset="-120"/>
                <a:ea typeface="Microsoft JhengHei Light" panose="020B0304030504040204" pitchFamily="34" charset="-120"/>
                <a:hlinkClick r:id="rId16" action="ppaction://hlinksldjump"/>
              </a:rPr>
              <a:t>Cannabinoids</a:t>
            </a: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16" action="ppaction://hlinksldjump"/>
              </a:rPr>
              <a:t>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16</a:t>
            </a:r>
          </a:p>
          <a:p>
            <a:pPr marL="342900" indent="-342900">
              <a:lnSpc>
                <a:spcPct val="130000"/>
              </a:lnSpc>
              <a:buClr>
                <a:schemeClr val="accent1">
                  <a:lumMod val="60000"/>
                  <a:lumOff val="40000"/>
                </a:schemeClr>
              </a:buClr>
              <a:buSzPct val="120000"/>
            </a:pPr>
            <a:r>
              <a:rPr lang="en-US" sz="1050" b="1" dirty="0" smtClean="0">
                <a:ln w="0"/>
                <a:solidFill>
                  <a:schemeClr val="accent2">
                    <a:lumMod val="60000"/>
                    <a:lumOff val="40000"/>
                  </a:schemeClr>
                </a:solidFill>
                <a:latin typeface="Microsoft JhengHei Light" panose="020B0304030504040204" pitchFamily="34" charset="-120"/>
                <a:ea typeface="Microsoft JhengHei Light" panose="020B0304030504040204" pitchFamily="34" charset="-120"/>
              </a:rPr>
              <a:t>SECTION VI   LEGAL</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17" action="ppaction://hlinksldjump"/>
              </a:rPr>
              <a:t>Federal CBD Program Status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17</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18" action="ppaction://hlinksldjump"/>
              </a:rPr>
              <a:t>State CBD Program Status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18</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19" action="ppaction://hlinksldjump"/>
              </a:rPr>
              <a:t>Licensing &amp; Certifications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19</a:t>
            </a:r>
          </a:p>
          <a:p>
            <a:pPr marL="342900" indent="-342900">
              <a:lnSpc>
                <a:spcPct val="130000"/>
              </a:lnSpc>
              <a:buClr>
                <a:schemeClr val="accent1">
                  <a:lumMod val="60000"/>
                  <a:lumOff val="40000"/>
                </a:schemeClr>
              </a:buClr>
              <a:buSzPct val="120000"/>
            </a:pPr>
            <a:r>
              <a:rPr lang="en-US" sz="1050" b="1" dirty="0" smtClean="0">
                <a:ln w="0"/>
                <a:solidFill>
                  <a:schemeClr val="accent2">
                    <a:lumMod val="60000"/>
                    <a:lumOff val="40000"/>
                  </a:schemeClr>
                </a:solidFill>
                <a:latin typeface="Microsoft JhengHei Light" panose="020B0304030504040204" pitchFamily="34" charset="-120"/>
                <a:ea typeface="Microsoft JhengHei Light" panose="020B0304030504040204" pitchFamily="34" charset="-120"/>
              </a:rPr>
              <a:t>SECTION VI   SALES &amp; MARKETING</a:t>
            </a:r>
          </a:p>
          <a:p>
            <a:pPr marL="342900" indent="-342900">
              <a:lnSpc>
                <a:spcPct val="130000"/>
              </a:lnSpc>
              <a:buClr>
                <a:schemeClr val="accent1">
                  <a:lumMod val="60000"/>
                  <a:lumOff val="40000"/>
                </a:schemeClr>
              </a:buClr>
              <a:buSzPct val="120000"/>
            </a:pPr>
            <a:r>
              <a:rPr lang="en-US" sz="1050" dirty="0" smtClean="0">
                <a:ln w="0"/>
                <a:solidFill>
                  <a:schemeClr val="bg1">
                    <a:lumMod val="95000"/>
                  </a:schemeClr>
                </a:solidFill>
                <a:latin typeface="Microsoft JhengHei Light" panose="020B0304030504040204" pitchFamily="34" charset="-120"/>
                <a:ea typeface="Microsoft JhengHei Light" panose="020B0304030504040204" pitchFamily="34" charset="-120"/>
                <a:hlinkClick r:id="rId20" action="ppaction://hlinksldjump"/>
              </a:rPr>
              <a:t>Sales Presentation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21</a:t>
            </a:r>
          </a:p>
          <a:p>
            <a:pPr marL="342900" indent="-342900">
              <a:lnSpc>
                <a:spcPct val="130000"/>
              </a:lnSpc>
              <a:buClr>
                <a:schemeClr val="accent1">
                  <a:lumMod val="60000"/>
                  <a:lumOff val="40000"/>
                </a:schemeClr>
              </a:buClr>
              <a:buSzPct val="120000"/>
            </a:pPr>
            <a:r>
              <a:rPr lang="en-US" sz="1050" dirty="0" smtClean="0">
                <a:ln w="0"/>
                <a:solidFill>
                  <a:schemeClr val="bg1"/>
                </a:solidFill>
                <a:latin typeface="Microsoft JhengHei Light" panose="020B0304030504040204" pitchFamily="34" charset="-120"/>
                <a:ea typeface="Microsoft JhengHei Light" panose="020B0304030504040204" pitchFamily="34" charset="-120"/>
                <a:hlinkClick r:id="rId21" action="ppaction://hlinksldjump"/>
              </a:rPr>
              <a:t>Price List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23</a:t>
            </a:r>
          </a:p>
          <a:p>
            <a:pPr marL="342900" indent="-342900">
              <a:lnSpc>
                <a:spcPct val="130000"/>
              </a:lnSpc>
              <a:buClr>
                <a:schemeClr val="accent1">
                  <a:lumMod val="60000"/>
                  <a:lumOff val="40000"/>
                </a:schemeClr>
              </a:buClr>
              <a:buSzPct val="120000"/>
            </a:pPr>
            <a:r>
              <a:rPr lang="en-US" sz="1050" dirty="0" smtClean="0">
                <a:ln w="0"/>
                <a:solidFill>
                  <a:schemeClr val="bg1">
                    <a:lumMod val="65000"/>
                  </a:schemeClr>
                </a:solidFill>
                <a:latin typeface="Microsoft JhengHei Light" panose="020B0304030504040204" pitchFamily="34" charset="-120"/>
                <a:ea typeface="Microsoft JhengHei Light" panose="020B0304030504040204" pitchFamily="34" charset="-120"/>
                <a:hlinkClick r:id="rId22" action="ppaction://hlinksldjump"/>
              </a:rPr>
              <a:t>Glossary </a:t>
            </a:r>
            <a:r>
              <a:rPr lang="en-US" sz="1050" dirty="0" smtClean="0">
                <a:ln w="0"/>
                <a:solidFill>
                  <a:schemeClr val="bg1"/>
                </a:solidFill>
                <a:latin typeface="Microsoft JhengHei Light" panose="020B0304030504040204" pitchFamily="34" charset="-120"/>
                <a:ea typeface="Microsoft JhengHei Light" panose="020B0304030504040204" pitchFamily="34" charset="-120"/>
              </a:rPr>
              <a:t>………………………………………………………………………………………….……………	24  </a:t>
            </a:r>
          </a:p>
          <a:p>
            <a:pPr marL="342900" indent="-342900">
              <a:lnSpc>
                <a:spcPct val="130000"/>
              </a:lnSpc>
              <a:buClr>
                <a:schemeClr val="accent1">
                  <a:lumMod val="60000"/>
                  <a:lumOff val="40000"/>
                </a:schemeClr>
              </a:buClr>
              <a:buSzPct val="120000"/>
            </a:pPr>
            <a:endParaRPr lang="en-US" sz="1050" dirty="0" smtClean="0">
              <a:ln w="0"/>
              <a:solidFill>
                <a:schemeClr val="bg1"/>
              </a:solidFill>
              <a:latin typeface="Microsoft JhengHei Light" panose="020B0304030504040204" pitchFamily="34" charset="-120"/>
              <a:ea typeface="Microsoft JhengHei Light" panose="020B0304030504040204" pitchFamily="34" charset="-120"/>
            </a:endParaRPr>
          </a:p>
          <a:p>
            <a:pPr marL="342900" indent="-342900">
              <a:lnSpc>
                <a:spcPct val="130000"/>
              </a:lnSpc>
              <a:buClr>
                <a:schemeClr val="accent1">
                  <a:lumMod val="60000"/>
                  <a:lumOff val="40000"/>
                </a:schemeClr>
              </a:buClr>
              <a:buSzPct val="120000"/>
            </a:pPr>
            <a:endParaRPr lang="en-US" sz="1050" dirty="0" smtClean="0">
              <a:ln w="0"/>
              <a:solidFill>
                <a:schemeClr val="bg1"/>
              </a:solidFill>
              <a:latin typeface="Microsoft JhengHei Light" panose="020B0304030504040204" pitchFamily="34" charset="-120"/>
              <a:ea typeface="Microsoft JhengHei Light" panose="020B0304030504040204" pitchFamily="34" charset="-120"/>
            </a:endParaRPr>
          </a:p>
          <a:p>
            <a:pPr marL="342900" indent="-342900">
              <a:lnSpc>
                <a:spcPct val="130000"/>
              </a:lnSpc>
              <a:buClr>
                <a:schemeClr val="accent1">
                  <a:lumMod val="60000"/>
                  <a:lumOff val="40000"/>
                </a:schemeClr>
              </a:buClr>
              <a:buSzPct val="120000"/>
            </a:pPr>
            <a:endParaRPr lang="en-US" sz="1050" dirty="0">
              <a:ln w="0"/>
              <a:solidFill>
                <a:schemeClr val="bg1"/>
              </a:solidFill>
              <a:latin typeface="Microsoft JhengHei Light" panose="020B0304030504040204" pitchFamily="34" charset="-120"/>
              <a:ea typeface="Microsoft JhengHei Light" panose="020B0304030504040204" pitchFamily="34" charset="-120"/>
            </a:endParaRPr>
          </a:p>
        </p:txBody>
      </p:sp>
      <p:sp>
        <p:nvSpPr>
          <p:cNvPr id="23" name="Rectangle 22">
            <a:extLst>
              <a:ext uri="{FF2B5EF4-FFF2-40B4-BE49-F238E27FC236}">
                <a16:creationId xmlns="" xmlns:a16="http://schemas.microsoft.com/office/drawing/2014/main" id="{5B09A6B5-238E-4FE7-A6E6-64BE96A947D1}"/>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573136" y="1037338"/>
            <a:ext cx="1233376" cy="215444"/>
          </a:xfrm>
          <a:prstGeom prst="rect">
            <a:avLst/>
          </a:prstGeom>
          <a:noFill/>
        </p:spPr>
        <p:txBody>
          <a:bodyPr wrap="square" rtlCol="0">
            <a:spAutoFit/>
          </a:bodyPr>
          <a:lstStyle/>
          <a:p>
            <a:r>
              <a:rPr lang="en-US" sz="800" i="1" dirty="0" smtClean="0">
                <a:solidFill>
                  <a:schemeClr val="bg1"/>
                </a:solidFill>
                <a:latin typeface="Calibri Light" pitchFamily="34" charset="0"/>
                <a:cs typeface="Calibri Light" pitchFamily="34" charset="0"/>
              </a:rPr>
              <a:t>Page</a:t>
            </a:r>
            <a:endParaRPr lang="en-US" sz="800" i="1" dirty="0">
              <a:solidFill>
                <a:schemeClr val="bg1"/>
              </a:solidFill>
              <a:latin typeface="Calibri Light" pitchFamily="34" charset="0"/>
              <a:cs typeface="Calibri Light" pitchFamily="34" charset="0"/>
            </a:endParaRPr>
          </a:p>
        </p:txBody>
      </p:sp>
      <p:sp>
        <p:nvSpPr>
          <p:cNvPr id="22" name="TextBox 21">
            <a:extLst>
              <a:ext uri="{FF2B5EF4-FFF2-40B4-BE49-F238E27FC236}">
                <a16:creationId xmlns="" xmlns:a16="http://schemas.microsoft.com/office/drawing/2014/main" id="{128FC7FC-563A-435A-8A0D-4E69B5301F28}"/>
              </a:ext>
            </a:extLst>
          </p:cNvPr>
          <p:cNvSpPr txBox="1"/>
          <p:nvPr/>
        </p:nvSpPr>
        <p:spPr>
          <a:xfrm>
            <a:off x="1136612" y="235099"/>
            <a:ext cx="2817618"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Contents</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pic>
        <p:nvPicPr>
          <p:cNvPr id="26" name="Picture 1">
            <a:hlinkClick r:id="rId23" action="ppaction://hlinksldjump"/>
          </p:cNvPr>
          <p:cNvPicPr>
            <a:picLocks noChangeAspect="1" noChangeArrowheads="1"/>
          </p:cNvPicPr>
          <p:nvPr/>
        </p:nvPicPr>
        <p:blipFill>
          <a:blip r:embed="rId24" cstate="print"/>
          <a:srcRect/>
          <a:stretch>
            <a:fillRect/>
          </a:stretch>
        </p:blipFill>
        <p:spPr bwMode="auto">
          <a:xfrm>
            <a:off x="323377" y="127593"/>
            <a:ext cx="692030" cy="685800"/>
          </a:xfrm>
          <a:prstGeom prst="rect">
            <a:avLst/>
          </a:prstGeom>
          <a:noFill/>
          <a:ln w="9525">
            <a:noFill/>
            <a:miter lim="800000"/>
            <a:headEnd/>
            <a:tailEnd/>
          </a:ln>
          <a:effectLst/>
        </p:spPr>
      </p:pic>
      <p:sp>
        <p:nvSpPr>
          <p:cNvPr id="35" name="TextBox 34"/>
          <p:cNvSpPr txBox="1"/>
          <p:nvPr/>
        </p:nvSpPr>
        <p:spPr>
          <a:xfrm>
            <a:off x="7279652" y="6531485"/>
            <a:ext cx="2007223" cy="215444"/>
          </a:xfrm>
          <a:prstGeom prst="rect">
            <a:avLst/>
          </a:prstGeom>
          <a:noFill/>
        </p:spPr>
        <p:txBody>
          <a:bodyPr wrap="square" rtlCol="0">
            <a:spAutoFit/>
          </a:bodyPr>
          <a:lstStyle/>
          <a:p>
            <a:r>
              <a:rPr lang="en-US" sz="800" dirty="0" smtClean="0">
                <a:solidFill>
                  <a:schemeClr val="bg1">
                    <a:lumMod val="75000"/>
                  </a:schemeClr>
                </a:solidFill>
              </a:rPr>
              <a:t>© </a:t>
            </a:r>
            <a:r>
              <a:rPr lang="en-US" sz="800" dirty="0" smtClean="0">
                <a:solidFill>
                  <a:schemeClr val="bg1">
                    <a:lumMod val="75000"/>
                  </a:schemeClr>
                </a:solidFill>
                <a:latin typeface="Calibri" pitchFamily="34" charset="0"/>
                <a:cs typeface="Calibri" pitchFamily="34" charset="0"/>
              </a:rPr>
              <a:t>2020 </a:t>
            </a:r>
            <a:r>
              <a:rPr lang="en-US" sz="800" dirty="0" err="1" smtClean="0">
                <a:solidFill>
                  <a:schemeClr val="bg1">
                    <a:lumMod val="75000"/>
                  </a:schemeClr>
                </a:solidFill>
                <a:latin typeface="Calibri" pitchFamily="34" charset="0"/>
                <a:cs typeface="Calibri" pitchFamily="34" charset="0"/>
              </a:rPr>
              <a:t>HyperNovaTN</a:t>
            </a:r>
            <a:r>
              <a:rPr lang="en-US" sz="800" dirty="0" smtClean="0">
                <a:solidFill>
                  <a:schemeClr val="bg1">
                    <a:lumMod val="75000"/>
                  </a:schemeClr>
                </a:solidFill>
                <a:latin typeface="Calibri" pitchFamily="34" charset="0"/>
                <a:cs typeface="Calibri" pitchFamily="34" charset="0"/>
              </a:rPr>
              <a:t>, LLC    </a:t>
            </a:r>
            <a:endParaRPr lang="en-US" sz="800" dirty="0">
              <a:solidFill>
                <a:schemeClr val="bg1">
                  <a:lumMod val="75000"/>
                </a:schemeClr>
              </a:solidFill>
              <a:latin typeface="Calibri" pitchFamily="34" charset="0"/>
              <a:cs typeface="Calibri" pitchFamily="34" charset="0"/>
            </a:endParaRPr>
          </a:p>
        </p:txBody>
      </p:sp>
      <p:cxnSp>
        <p:nvCxnSpPr>
          <p:cNvPr id="13" name="Straight Connector 12">
            <a:extLst>
              <a:ext uri="{FF2B5EF4-FFF2-40B4-BE49-F238E27FC236}">
                <a16:creationId xmlns="" xmlns:a16="http://schemas.microsoft.com/office/drawing/2014/main" id="{148B21D5-DBFF-4F58-A8AC-02924E062B8B}"/>
              </a:ext>
            </a:extLst>
          </p:cNvPr>
          <p:cNvCxnSpPr>
            <a:cxnSpLocks/>
          </p:cNvCxnSpPr>
          <p:nvPr/>
        </p:nvCxnSpPr>
        <p:spPr>
          <a:xfrm>
            <a:off x="-21266" y="874785"/>
            <a:ext cx="9165266"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14" name="TextBox 13"/>
          <p:cNvSpPr txBox="1"/>
          <p:nvPr/>
        </p:nvSpPr>
        <p:spPr>
          <a:xfrm>
            <a:off x="7077075" y="1066800"/>
            <a:ext cx="1123950" cy="553998"/>
          </a:xfrm>
          <a:prstGeom prst="rect">
            <a:avLst/>
          </a:prstGeom>
          <a:noFill/>
        </p:spPr>
        <p:txBody>
          <a:bodyPr wrap="square" rtlCol="0">
            <a:spAutoFit/>
          </a:bodyPr>
          <a:lstStyle/>
          <a:p>
            <a:r>
              <a:rPr lang="en-US" sz="600" dirty="0" smtClean="0">
                <a:solidFill>
                  <a:schemeClr val="bg1"/>
                </a:solidFill>
              </a:rPr>
              <a:t>CLICK ON </a:t>
            </a:r>
            <a:r>
              <a:rPr lang="en-US" sz="600" u="sng" dirty="0" smtClean="0">
                <a:solidFill>
                  <a:schemeClr val="bg1"/>
                </a:solidFill>
              </a:rPr>
              <a:t>UNDERLINED</a:t>
            </a:r>
            <a:r>
              <a:rPr lang="en-US" sz="600" dirty="0" smtClean="0">
                <a:solidFill>
                  <a:schemeClr val="bg1"/>
                </a:solidFill>
              </a:rPr>
              <a:t> </a:t>
            </a:r>
            <a:br>
              <a:rPr lang="en-US" sz="600" dirty="0" smtClean="0">
                <a:solidFill>
                  <a:schemeClr val="bg1"/>
                </a:solidFill>
              </a:rPr>
            </a:br>
            <a:r>
              <a:rPr lang="en-US" sz="600" dirty="0" smtClean="0">
                <a:solidFill>
                  <a:schemeClr val="bg1"/>
                </a:solidFill>
              </a:rPr>
              <a:t>TITLES TO GO TO PAGE</a:t>
            </a:r>
          </a:p>
          <a:p>
            <a:endParaRPr lang="en-US" sz="600" dirty="0" smtClean="0">
              <a:solidFill>
                <a:schemeClr val="bg1"/>
              </a:solidFill>
            </a:endParaRPr>
          </a:p>
          <a:p>
            <a:r>
              <a:rPr lang="en-US" sz="600" dirty="0" smtClean="0">
                <a:solidFill>
                  <a:schemeClr val="bg1"/>
                </a:solidFill>
              </a:rPr>
              <a:t>TO RETURN TO CONTENTS CLICK ON LOGO SWIRL</a:t>
            </a:r>
            <a:endParaRPr lang="en-US" sz="600" dirty="0">
              <a:solidFill>
                <a:schemeClr val="bg1"/>
              </a:solidFill>
            </a:endParaRPr>
          </a:p>
        </p:txBody>
      </p:sp>
    </p:spTree>
    <p:extLst>
      <p:ext uri="{BB962C8B-B14F-4D97-AF65-F5344CB8AC3E}">
        <p14:creationId xmlns="" xmlns:p14="http://schemas.microsoft.com/office/powerpoint/2010/main" val="4083276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DF0B009E-0016-4542-8AFB-A5B01456D6F4}"/>
              </a:ext>
            </a:extLst>
          </p:cNvPr>
          <p:cNvSpPr/>
          <p:nvPr/>
        </p:nvSpPr>
        <p:spPr>
          <a:xfrm rot="20711217">
            <a:off x="6003139" y="44753"/>
            <a:ext cx="1932675"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CFD09B5-4A6B-4107-AA5F-11D33C4B29D2}"/>
              </a:ext>
            </a:extLst>
          </p:cNvPr>
          <p:cNvSpPr/>
          <p:nvPr/>
        </p:nvSpPr>
        <p:spPr>
          <a:xfrm>
            <a:off x="0" y="0"/>
            <a:ext cx="7092176"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pPr>
            <a:endParaRPr lang="en-US" sz="1200" dirty="0" smtClean="0">
              <a:solidFill>
                <a:schemeClr val="bg1"/>
              </a:solidFill>
              <a:latin typeface="Arial" pitchFamily="34" charset="0"/>
              <a:cs typeface="Arial" pitchFamily="34" charset="0"/>
            </a:endParaRPr>
          </a:p>
        </p:txBody>
      </p:sp>
      <p:sp>
        <p:nvSpPr>
          <p:cNvPr id="12" name="Rectangle 11">
            <a:extLst>
              <a:ext uri="{FF2B5EF4-FFF2-40B4-BE49-F238E27FC236}">
                <a16:creationId xmlns="" xmlns:a16="http://schemas.microsoft.com/office/drawing/2014/main" id="{5F02CA2A-AE3D-490E-A8EB-82F6C1B0476C}"/>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 xmlns:a16="http://schemas.microsoft.com/office/drawing/2014/main" id="{148B21D5-DBFF-4F58-A8AC-02924E062B8B}"/>
              </a:ext>
            </a:extLst>
          </p:cNvPr>
          <p:cNvCxnSpPr>
            <a:cxnSpLocks/>
          </p:cNvCxnSpPr>
          <p:nvPr/>
        </p:nvCxnSpPr>
        <p:spPr>
          <a:xfrm>
            <a:off x="-11651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3400" y="1390650"/>
            <a:ext cx="5876925" cy="4647426"/>
          </a:xfrm>
          <a:prstGeom prst="rect">
            <a:avLst/>
          </a:prstGeom>
          <a:noFill/>
        </p:spPr>
        <p:txBody>
          <a:bodyPr wrap="square" rtlCol="0">
            <a:spAutoFit/>
          </a:bodyPr>
          <a:lstStyle/>
          <a:p>
            <a:pPr lvl="0" defTabSz="914400" eaLnBrk="0" fontAlgn="base" hangingPunct="0">
              <a:spcBef>
                <a:spcPct val="0"/>
              </a:spcBef>
              <a:spcAft>
                <a:spcPct val="0"/>
              </a:spcAft>
            </a:pPr>
            <a:r>
              <a:rPr lang="en-US" sz="1400" dirty="0" smtClean="0">
                <a:solidFill>
                  <a:schemeClr val="accent2">
                    <a:lumMod val="60000"/>
                    <a:lumOff val="40000"/>
                  </a:schemeClr>
                </a:solidFill>
                <a:ea typeface="Calibri" pitchFamily="34" charset="0"/>
                <a:cs typeface="Calibri Light" pitchFamily="34" charset="0"/>
              </a:rPr>
              <a:t>4. Appropriate regulatory licenses and proper</a:t>
            </a:r>
          </a:p>
          <a:p>
            <a:pPr lvl="0" defTabSz="914400" eaLnBrk="0" fontAlgn="base" hangingPunct="0">
              <a:spcBef>
                <a:spcPct val="0"/>
              </a:spcBef>
              <a:spcAft>
                <a:spcPct val="0"/>
              </a:spcAft>
            </a:pPr>
            <a:r>
              <a:rPr lang="en-US" sz="1400" dirty="0" smtClean="0">
                <a:solidFill>
                  <a:schemeClr val="accent2">
                    <a:lumMod val="60000"/>
                    <a:lumOff val="40000"/>
                  </a:schemeClr>
                </a:solidFill>
                <a:ea typeface="Calibri" pitchFamily="34" charset="0"/>
                <a:cs typeface="Calibri Light" pitchFamily="34" charset="0"/>
              </a:rPr>
              <a:t>manufacturing certifications</a:t>
            </a:r>
            <a:r>
              <a:rPr lang="en-US" sz="1400" b="1" dirty="0" smtClean="0">
                <a:solidFill>
                  <a:srgbClr val="FFC000"/>
                </a:solidFill>
                <a:latin typeface="Calibri Light" pitchFamily="34" charset="0"/>
                <a:ea typeface="Calibri" pitchFamily="34" charset="0"/>
                <a:cs typeface="Calibri Light" pitchFamily="34" charset="0"/>
              </a:rPr>
              <a:t/>
            </a:r>
            <a:br>
              <a:rPr lang="en-US" sz="1400" b="1" dirty="0" smtClean="0">
                <a:solidFill>
                  <a:srgbClr val="FFC000"/>
                </a:solidFill>
                <a:latin typeface="Calibri Light" pitchFamily="34" charset="0"/>
                <a:ea typeface="Calibri" pitchFamily="34" charset="0"/>
                <a:cs typeface="Calibri Light" pitchFamily="34" charset="0"/>
              </a:rPr>
            </a:br>
            <a:r>
              <a:rPr lang="en-US" sz="1200" dirty="0" smtClean="0">
                <a:solidFill>
                  <a:schemeClr val="bg1"/>
                </a:solidFill>
                <a:latin typeface="Calibri Light" pitchFamily="34" charset="0"/>
                <a:ea typeface="Calibri" pitchFamily="34" charset="0"/>
                <a:cs typeface="Calibri Light" pitchFamily="34" charset="0"/>
              </a:rPr>
              <a:t>While CBD has been largely unregulated up until now, </a:t>
            </a:r>
          </a:p>
          <a:p>
            <a:pPr lvl="0" defTabSz="914400" eaLnBrk="0" fontAlgn="base" hangingPunct="0">
              <a:spcBef>
                <a:spcPct val="0"/>
              </a:spcBef>
              <a:spcAft>
                <a:spcPct val="0"/>
              </a:spcAft>
            </a:pPr>
            <a:r>
              <a:rPr lang="en-US" sz="1200" dirty="0" smtClean="0">
                <a:solidFill>
                  <a:schemeClr val="bg1"/>
                </a:solidFill>
                <a:latin typeface="Calibri Light" pitchFamily="34" charset="0"/>
                <a:ea typeface="Calibri" pitchFamily="34" charset="0"/>
                <a:cs typeface="Calibri Light" pitchFamily="34" charset="0"/>
              </a:rPr>
              <a:t>there are certain  regulatory licenses and proper manufacturing </a:t>
            </a:r>
          </a:p>
          <a:p>
            <a:pPr lvl="0" defTabSz="914400" eaLnBrk="0" fontAlgn="base" hangingPunct="0">
              <a:spcBef>
                <a:spcPct val="0"/>
              </a:spcBef>
              <a:spcAft>
                <a:spcPct val="0"/>
              </a:spcAft>
            </a:pPr>
            <a:r>
              <a:rPr lang="en-US" sz="1200" dirty="0" smtClean="0">
                <a:solidFill>
                  <a:schemeClr val="bg1"/>
                </a:solidFill>
                <a:latin typeface="Calibri Light" pitchFamily="34" charset="0"/>
                <a:ea typeface="Calibri" pitchFamily="34" charset="0"/>
                <a:cs typeface="Calibri Light" pitchFamily="34" charset="0"/>
              </a:rPr>
              <a:t>certifications that the best CBD manufacturers will carry. Regulatory </a:t>
            </a:r>
          </a:p>
          <a:p>
            <a:pPr lvl="0" defTabSz="914400" eaLnBrk="0" fontAlgn="base" hangingPunct="0">
              <a:spcBef>
                <a:spcPct val="0"/>
              </a:spcBef>
              <a:spcAft>
                <a:spcPct val="0"/>
              </a:spcAft>
            </a:pPr>
            <a:r>
              <a:rPr lang="en-US" sz="1200" dirty="0" smtClean="0">
                <a:solidFill>
                  <a:schemeClr val="bg1"/>
                </a:solidFill>
                <a:latin typeface="Calibri Light" pitchFamily="34" charset="0"/>
                <a:ea typeface="Calibri" pitchFamily="34" charset="0"/>
                <a:cs typeface="Calibri Light" pitchFamily="34" charset="0"/>
              </a:rPr>
              <a:t>licenses will vary from state to state and manufacturers should be </a:t>
            </a:r>
          </a:p>
          <a:p>
            <a:pPr lvl="0" defTabSz="914400" eaLnBrk="0" fontAlgn="base" hangingPunct="0">
              <a:spcBef>
                <a:spcPct val="0"/>
              </a:spcBef>
              <a:spcAft>
                <a:spcPct val="0"/>
              </a:spcAft>
            </a:pPr>
            <a:r>
              <a:rPr lang="en-US" sz="1200" dirty="0" smtClean="0">
                <a:solidFill>
                  <a:schemeClr val="bg1"/>
                </a:solidFill>
                <a:latin typeface="Calibri Light" pitchFamily="34" charset="0"/>
                <a:ea typeface="Calibri" pitchFamily="34" charset="0"/>
                <a:cs typeface="Calibri Light" pitchFamily="34" charset="0"/>
              </a:rPr>
              <a:t>clear about the regulatory licenses they carry. ISO is also something </a:t>
            </a:r>
          </a:p>
          <a:p>
            <a:pPr lvl="0" defTabSz="914400" eaLnBrk="0" fontAlgn="base" hangingPunct="0">
              <a:spcBef>
                <a:spcPct val="0"/>
              </a:spcBef>
              <a:spcAft>
                <a:spcPct val="0"/>
              </a:spcAft>
            </a:pPr>
            <a:r>
              <a:rPr lang="en-US" sz="1200" dirty="0" smtClean="0">
                <a:solidFill>
                  <a:schemeClr val="bg1"/>
                </a:solidFill>
                <a:latin typeface="Calibri Light" pitchFamily="34" charset="0"/>
                <a:ea typeface="Calibri" pitchFamily="34" charset="0"/>
                <a:cs typeface="Calibri Light" pitchFamily="34" charset="0"/>
              </a:rPr>
              <a:t>to keep an eye out for, which is a quality management system that </a:t>
            </a:r>
          </a:p>
          <a:p>
            <a:pPr lvl="0" defTabSz="914400" eaLnBrk="0" fontAlgn="base" hangingPunct="0">
              <a:spcBef>
                <a:spcPct val="0"/>
              </a:spcBef>
              <a:spcAft>
                <a:spcPct val="0"/>
              </a:spcAft>
            </a:pPr>
            <a:r>
              <a:rPr lang="en-US" sz="1200" dirty="0" smtClean="0">
                <a:solidFill>
                  <a:schemeClr val="bg1"/>
                </a:solidFill>
                <a:latin typeface="Calibri Light" pitchFamily="34" charset="0"/>
                <a:ea typeface="Calibri" pitchFamily="34" charset="0"/>
                <a:cs typeface="Calibri Light" pitchFamily="34" charset="0"/>
              </a:rPr>
              <a:t>helps organizations ensure that they meet the needs of customers </a:t>
            </a:r>
          </a:p>
          <a:p>
            <a:pPr lvl="0" defTabSz="914400" eaLnBrk="0" fontAlgn="base" hangingPunct="0">
              <a:spcBef>
                <a:spcPct val="0"/>
              </a:spcBef>
              <a:spcAft>
                <a:spcPct val="0"/>
              </a:spcAft>
            </a:pPr>
            <a:r>
              <a:rPr lang="en-US" sz="1200" dirty="0" smtClean="0">
                <a:solidFill>
                  <a:schemeClr val="bg1"/>
                </a:solidFill>
                <a:latin typeface="Calibri Light" pitchFamily="34" charset="0"/>
                <a:ea typeface="Calibri" pitchFamily="34" charset="0"/>
                <a:cs typeface="Calibri Light" pitchFamily="34" charset="0"/>
              </a:rPr>
              <a:t>and stakeholders while meeting statutory and regulatory </a:t>
            </a:r>
            <a:r>
              <a:rPr lang="en-US" sz="1200" dirty="0" err="1" smtClean="0">
                <a:solidFill>
                  <a:schemeClr val="bg1"/>
                </a:solidFill>
                <a:latin typeface="Calibri Light" pitchFamily="34" charset="0"/>
                <a:ea typeface="Calibri" pitchFamily="34" charset="0"/>
                <a:cs typeface="Calibri Light" pitchFamily="34" charset="0"/>
              </a:rPr>
              <a:t>requirem</a:t>
            </a:r>
            <a:r>
              <a:rPr lang="en-US" sz="1200" dirty="0" smtClean="0">
                <a:solidFill>
                  <a:schemeClr val="bg1"/>
                </a:solidFill>
                <a:latin typeface="Calibri Light" pitchFamily="34" charset="0"/>
                <a:ea typeface="Calibri" pitchFamily="34" charset="0"/>
                <a:cs typeface="Calibri Light" pitchFamily="34" charset="0"/>
              </a:rPr>
              <a:t>-</a:t>
            </a:r>
          </a:p>
          <a:p>
            <a:pPr lvl="0" defTabSz="914400" eaLnBrk="0" fontAlgn="base" hangingPunct="0">
              <a:spcBef>
                <a:spcPct val="0"/>
              </a:spcBef>
              <a:spcAft>
                <a:spcPct val="0"/>
              </a:spcAft>
            </a:pPr>
            <a:r>
              <a:rPr lang="en-US" sz="1200" dirty="0" err="1" smtClean="0">
                <a:solidFill>
                  <a:schemeClr val="bg1"/>
                </a:solidFill>
                <a:latin typeface="Calibri Light" pitchFamily="34" charset="0"/>
                <a:ea typeface="Calibri" pitchFamily="34" charset="0"/>
                <a:cs typeface="Calibri Light" pitchFamily="34" charset="0"/>
              </a:rPr>
              <a:t>ents</a:t>
            </a:r>
            <a:r>
              <a:rPr lang="en-US" sz="1200" dirty="0" smtClean="0">
                <a:solidFill>
                  <a:schemeClr val="bg1"/>
                </a:solidFill>
                <a:latin typeface="Calibri Light" pitchFamily="34" charset="0"/>
                <a:ea typeface="Calibri" pitchFamily="34" charset="0"/>
                <a:cs typeface="Calibri Light" pitchFamily="34" charset="0"/>
              </a:rPr>
              <a:t> related to CBD. Some manufacturing certifications top CBD </a:t>
            </a:r>
          </a:p>
          <a:p>
            <a:pPr lvl="0" defTabSz="914400" eaLnBrk="0" fontAlgn="base" hangingPunct="0">
              <a:spcBef>
                <a:spcPct val="0"/>
              </a:spcBef>
              <a:spcAft>
                <a:spcPct val="0"/>
              </a:spcAft>
            </a:pPr>
            <a:r>
              <a:rPr lang="en-US" sz="1200" dirty="0" smtClean="0">
                <a:solidFill>
                  <a:schemeClr val="bg1"/>
                </a:solidFill>
                <a:latin typeface="Calibri Light" pitchFamily="34" charset="0"/>
                <a:ea typeface="Calibri" pitchFamily="34" charset="0"/>
                <a:cs typeface="Calibri Light" pitchFamily="34" charset="0"/>
              </a:rPr>
              <a:t>manufacturers will hold include Good Manufacturing Process (GMP) </a:t>
            </a:r>
          </a:p>
          <a:p>
            <a:pPr lvl="0" defTabSz="914400" eaLnBrk="0" fontAlgn="base" hangingPunct="0">
              <a:spcBef>
                <a:spcPct val="0"/>
              </a:spcBef>
              <a:spcAft>
                <a:spcPct val="0"/>
              </a:spcAft>
            </a:pPr>
            <a:r>
              <a:rPr lang="en-US" sz="1200" dirty="0" smtClean="0">
                <a:solidFill>
                  <a:schemeClr val="bg1"/>
                </a:solidFill>
                <a:latin typeface="Calibri Light" pitchFamily="34" charset="0"/>
                <a:ea typeface="Calibri" pitchFamily="34" charset="0"/>
                <a:cs typeface="Calibri Light" pitchFamily="34" charset="0"/>
              </a:rPr>
              <a:t>certification and Governance and Professional Practice certification.</a:t>
            </a:r>
          </a:p>
          <a:p>
            <a:pPr lvl="0" defTabSz="914400" eaLnBrk="0" fontAlgn="base" hangingPunct="0">
              <a:spcBef>
                <a:spcPct val="0"/>
              </a:spcBef>
              <a:spcAft>
                <a:spcPct val="0"/>
              </a:spcAft>
            </a:pPr>
            <a:endParaRPr lang="en-US" sz="1400" dirty="0" smtClean="0">
              <a:solidFill>
                <a:schemeClr val="bg1"/>
              </a:solidFill>
              <a:latin typeface="Calibri Light" pitchFamily="34" charset="0"/>
              <a:cs typeface="Calibri Light" pitchFamily="34" charset="0"/>
            </a:endParaRPr>
          </a:p>
          <a:p>
            <a:pPr lvl="0" defTabSz="914400" eaLnBrk="0" fontAlgn="base" hangingPunct="0">
              <a:spcBef>
                <a:spcPct val="0"/>
              </a:spcBef>
              <a:spcAft>
                <a:spcPct val="0"/>
              </a:spcAft>
            </a:pPr>
            <a:r>
              <a:rPr lang="en-US" sz="1400" dirty="0" smtClean="0">
                <a:solidFill>
                  <a:schemeClr val="accent2">
                    <a:lumMod val="60000"/>
                    <a:lumOff val="40000"/>
                  </a:schemeClr>
                </a:solidFill>
                <a:ea typeface="Calibri" pitchFamily="34" charset="0"/>
                <a:cs typeface="Calibri Light" pitchFamily="34" charset="0"/>
              </a:rPr>
              <a:t>5. Certificates of Analysis  each product batch </a:t>
            </a:r>
          </a:p>
          <a:p>
            <a:pPr lvl="0" defTabSz="914400" eaLnBrk="0" fontAlgn="base" hangingPunct="0">
              <a:spcBef>
                <a:spcPct val="0"/>
              </a:spcBef>
              <a:spcAft>
                <a:spcPct val="0"/>
              </a:spcAft>
            </a:pPr>
            <a:r>
              <a:rPr lang="en-US" sz="1200" dirty="0" smtClean="0">
                <a:solidFill>
                  <a:schemeClr val="bg1"/>
                </a:solidFill>
                <a:latin typeface="Calibri Light" pitchFamily="34" charset="0"/>
                <a:ea typeface="Calibri" pitchFamily="34" charset="0"/>
                <a:cs typeface="Calibri Light" pitchFamily="34" charset="0"/>
              </a:rPr>
              <a:t>A certificate of analysis (COA) is a laboratory report regarding the </a:t>
            </a:r>
            <a:br>
              <a:rPr lang="en-US" sz="1200" dirty="0" smtClean="0">
                <a:solidFill>
                  <a:schemeClr val="bg1"/>
                </a:solidFill>
                <a:latin typeface="Calibri Light" pitchFamily="34" charset="0"/>
                <a:ea typeface="Calibri" pitchFamily="34" charset="0"/>
                <a:cs typeface="Calibri Light" pitchFamily="34" charset="0"/>
              </a:rPr>
            </a:br>
            <a:r>
              <a:rPr lang="en-US" sz="1200" dirty="0" smtClean="0">
                <a:solidFill>
                  <a:schemeClr val="bg1"/>
                </a:solidFill>
                <a:latin typeface="Calibri Light" pitchFamily="34" charset="0"/>
                <a:ea typeface="Calibri" pitchFamily="34" charset="0"/>
                <a:cs typeface="Calibri Light" pitchFamily="34" charset="0"/>
              </a:rPr>
              <a:t>contents of a product. In the case of CBD, a COA will include </a:t>
            </a:r>
          </a:p>
          <a:p>
            <a:pPr lvl="0" defTabSz="914400" eaLnBrk="0" fontAlgn="base" hangingPunct="0">
              <a:spcBef>
                <a:spcPct val="0"/>
              </a:spcBef>
              <a:spcAft>
                <a:spcPct val="0"/>
              </a:spcAft>
            </a:pPr>
            <a:r>
              <a:rPr lang="en-US" sz="1200" dirty="0" err="1" smtClean="0">
                <a:solidFill>
                  <a:schemeClr val="bg1"/>
                </a:solidFill>
                <a:latin typeface="Calibri Light" pitchFamily="34" charset="0"/>
                <a:ea typeface="Calibri" pitchFamily="34" charset="0"/>
                <a:cs typeface="Calibri Light" pitchFamily="34" charset="0"/>
              </a:rPr>
              <a:t>cannabinoid</a:t>
            </a:r>
            <a:r>
              <a:rPr lang="en-US" sz="1200" dirty="0" smtClean="0">
                <a:solidFill>
                  <a:schemeClr val="bg1"/>
                </a:solidFill>
                <a:latin typeface="Calibri Light" pitchFamily="34" charset="0"/>
                <a:ea typeface="Calibri" pitchFamily="34" charset="0"/>
                <a:cs typeface="Calibri Light" pitchFamily="34" charset="0"/>
              </a:rPr>
              <a:t> content and  other tested compounds, such as pesticides, </a:t>
            </a:r>
            <a:br>
              <a:rPr lang="en-US" sz="1200" dirty="0" smtClean="0">
                <a:solidFill>
                  <a:schemeClr val="bg1"/>
                </a:solidFill>
                <a:latin typeface="Calibri Light" pitchFamily="34" charset="0"/>
                <a:ea typeface="Calibri" pitchFamily="34" charset="0"/>
                <a:cs typeface="Calibri Light" pitchFamily="34" charset="0"/>
              </a:rPr>
            </a:br>
            <a:r>
              <a:rPr lang="en-US" sz="1200" dirty="0" smtClean="0">
                <a:solidFill>
                  <a:schemeClr val="bg1"/>
                </a:solidFill>
                <a:latin typeface="Calibri Light" pitchFamily="34" charset="0"/>
                <a:ea typeface="Calibri" pitchFamily="34" charset="0"/>
                <a:cs typeface="Calibri Light" pitchFamily="34" charset="0"/>
              </a:rPr>
              <a:t>mold and heavy metals. COAs  ensure the customer knows exactly what </a:t>
            </a:r>
            <a:br>
              <a:rPr lang="en-US" sz="1200" dirty="0" smtClean="0">
                <a:solidFill>
                  <a:schemeClr val="bg1"/>
                </a:solidFill>
                <a:latin typeface="Calibri Light" pitchFamily="34" charset="0"/>
                <a:ea typeface="Calibri" pitchFamily="34" charset="0"/>
                <a:cs typeface="Calibri Light" pitchFamily="34" charset="0"/>
              </a:rPr>
            </a:br>
            <a:r>
              <a:rPr lang="en-US" sz="1200" dirty="0" smtClean="0">
                <a:solidFill>
                  <a:schemeClr val="bg1"/>
                </a:solidFill>
                <a:latin typeface="Calibri Light" pitchFamily="34" charset="0"/>
                <a:ea typeface="Calibri" pitchFamily="34" charset="0"/>
                <a:cs typeface="Calibri Light" pitchFamily="34" charset="0"/>
              </a:rPr>
              <a:t>is in the product they’re purchasing. Not only does this create transparency, </a:t>
            </a:r>
            <a:br>
              <a:rPr lang="en-US" sz="1200" dirty="0" smtClean="0">
                <a:solidFill>
                  <a:schemeClr val="bg1"/>
                </a:solidFill>
                <a:latin typeface="Calibri Light" pitchFamily="34" charset="0"/>
                <a:ea typeface="Calibri" pitchFamily="34" charset="0"/>
                <a:cs typeface="Calibri Light" pitchFamily="34" charset="0"/>
              </a:rPr>
            </a:br>
            <a:r>
              <a:rPr lang="en-US" sz="1200" dirty="0" smtClean="0">
                <a:solidFill>
                  <a:schemeClr val="bg1"/>
                </a:solidFill>
                <a:latin typeface="Calibri Light" pitchFamily="34" charset="0"/>
                <a:ea typeface="Calibri" pitchFamily="34" charset="0"/>
                <a:cs typeface="Calibri Light" pitchFamily="34" charset="0"/>
              </a:rPr>
              <a:t>but also ensures that the product contains exactly what it claims. A 2017 study </a:t>
            </a:r>
            <a:br>
              <a:rPr lang="en-US" sz="1200" dirty="0" smtClean="0">
                <a:solidFill>
                  <a:schemeClr val="bg1"/>
                </a:solidFill>
                <a:latin typeface="Calibri Light" pitchFamily="34" charset="0"/>
                <a:ea typeface="Calibri" pitchFamily="34" charset="0"/>
                <a:cs typeface="Calibri Light" pitchFamily="34" charset="0"/>
              </a:rPr>
            </a:br>
            <a:r>
              <a:rPr lang="en-US" sz="1200" dirty="0" smtClean="0">
                <a:solidFill>
                  <a:schemeClr val="bg1"/>
                </a:solidFill>
                <a:latin typeface="Calibri Light" pitchFamily="34" charset="0"/>
                <a:ea typeface="Calibri" pitchFamily="34" charset="0"/>
                <a:cs typeface="Calibri Light" pitchFamily="34" charset="0"/>
              </a:rPr>
              <a:t>found that almost 70% of CBD  products sold online aren’t labeled correctly, having </a:t>
            </a:r>
            <a:br>
              <a:rPr lang="en-US" sz="1200" dirty="0" smtClean="0">
                <a:solidFill>
                  <a:schemeClr val="bg1"/>
                </a:solidFill>
                <a:latin typeface="Calibri Light" pitchFamily="34" charset="0"/>
                <a:ea typeface="Calibri" pitchFamily="34" charset="0"/>
                <a:cs typeface="Calibri Light" pitchFamily="34" charset="0"/>
              </a:rPr>
            </a:br>
            <a:r>
              <a:rPr lang="en-US" sz="1200" dirty="0" smtClean="0">
                <a:solidFill>
                  <a:schemeClr val="bg1"/>
                </a:solidFill>
                <a:latin typeface="Calibri Light" pitchFamily="34" charset="0"/>
                <a:ea typeface="Calibri" pitchFamily="34" charset="0"/>
                <a:cs typeface="Calibri Light" pitchFamily="34" charset="0"/>
              </a:rPr>
              <a:t>either considerably less  or more CBD than advertised. CBD manufacturers should offer </a:t>
            </a:r>
            <a:br>
              <a:rPr lang="en-US" sz="1200" dirty="0" smtClean="0">
                <a:solidFill>
                  <a:schemeClr val="bg1"/>
                </a:solidFill>
                <a:latin typeface="Calibri Light" pitchFamily="34" charset="0"/>
                <a:ea typeface="Calibri" pitchFamily="34" charset="0"/>
                <a:cs typeface="Calibri Light" pitchFamily="34" charset="0"/>
              </a:rPr>
            </a:br>
            <a:r>
              <a:rPr lang="en-US" sz="1200" dirty="0" smtClean="0">
                <a:solidFill>
                  <a:schemeClr val="bg1"/>
                </a:solidFill>
                <a:latin typeface="Calibri Light" pitchFamily="34" charset="0"/>
                <a:ea typeface="Calibri" pitchFamily="34" charset="0"/>
                <a:cs typeface="Calibri Light" pitchFamily="34" charset="0"/>
              </a:rPr>
              <a:t>the most recent  COAs of the products they provide.</a:t>
            </a:r>
            <a:endParaRPr lang="en-US" sz="1200" dirty="0" smtClean="0">
              <a:solidFill>
                <a:schemeClr val="bg1"/>
              </a:solidFill>
              <a:latin typeface="Calibri Light" pitchFamily="34" charset="0"/>
              <a:cs typeface="Calibri Light" pitchFamily="34" charset="0"/>
            </a:endParaRPr>
          </a:p>
        </p:txBody>
      </p:sp>
      <p:sp>
        <p:nvSpPr>
          <p:cNvPr id="22" name="TextBox 21"/>
          <p:cNvSpPr txBox="1"/>
          <p:nvPr/>
        </p:nvSpPr>
        <p:spPr>
          <a:xfrm>
            <a:off x="542925" y="1028700"/>
            <a:ext cx="1638300" cy="276999"/>
          </a:xfrm>
          <a:prstGeom prst="rect">
            <a:avLst/>
          </a:prstGeom>
          <a:noFill/>
        </p:spPr>
        <p:txBody>
          <a:bodyPr wrap="square" rtlCol="0">
            <a:spAutoFit/>
          </a:bodyPr>
          <a:lstStyle/>
          <a:p>
            <a:r>
              <a:rPr lang="en-US" sz="1200" i="1" dirty="0" smtClean="0">
                <a:solidFill>
                  <a:srgbClr val="00B0F0"/>
                </a:solidFill>
                <a:latin typeface="Calibri Light" pitchFamily="34" charset="0"/>
                <a:cs typeface="Calibri Light" pitchFamily="34" charset="0"/>
              </a:rPr>
              <a:t>. . . from page 19</a:t>
            </a:r>
            <a:endParaRPr lang="en-US" sz="1200" i="1" dirty="0">
              <a:solidFill>
                <a:srgbClr val="00B0F0"/>
              </a:solidFill>
              <a:latin typeface="Calibri Light" pitchFamily="34" charset="0"/>
              <a:cs typeface="Calibri Light" pitchFamily="34" charset="0"/>
            </a:endParaRPr>
          </a:p>
        </p:txBody>
      </p:sp>
      <p:sp>
        <p:nvSpPr>
          <p:cNvPr id="25" name="Rectangle 24"/>
          <p:cNvSpPr/>
          <p:nvPr/>
        </p:nvSpPr>
        <p:spPr>
          <a:xfrm>
            <a:off x="6617624" y="4836852"/>
            <a:ext cx="2183476" cy="369332"/>
          </a:xfrm>
          <a:prstGeom prst="rect">
            <a:avLst/>
          </a:prstGeom>
        </p:spPr>
        <p:txBody>
          <a:bodyPr wrap="square">
            <a:spAutoFit/>
          </a:bodyPr>
          <a:lstStyle/>
          <a:p>
            <a:pPr lvl="0" algn="r" defTabSz="914400" eaLnBrk="0" fontAlgn="base" hangingPunct="0">
              <a:spcBef>
                <a:spcPct val="0"/>
              </a:spcBef>
              <a:spcAft>
                <a:spcPct val="0"/>
              </a:spcAft>
            </a:pPr>
            <a:r>
              <a:rPr lang="en-US" sz="900" i="1" dirty="0" smtClean="0">
                <a:latin typeface="Calibri" pitchFamily="34" charset="0"/>
                <a:ea typeface="Calibri" pitchFamily="34" charset="0"/>
                <a:cs typeface="Calibri" pitchFamily="34" charset="0"/>
              </a:rPr>
              <a:t>Breakdown of Hemp-derived </a:t>
            </a:r>
            <a:br>
              <a:rPr lang="en-US" sz="900" i="1" dirty="0" smtClean="0">
                <a:latin typeface="Calibri" pitchFamily="34" charset="0"/>
                <a:ea typeface="Calibri" pitchFamily="34" charset="0"/>
                <a:cs typeface="Calibri" pitchFamily="34" charset="0"/>
              </a:rPr>
            </a:br>
            <a:r>
              <a:rPr lang="en-US" sz="900" i="1" dirty="0" smtClean="0">
                <a:latin typeface="Calibri" pitchFamily="34" charset="0"/>
                <a:ea typeface="Calibri" pitchFamily="34" charset="0"/>
                <a:cs typeface="Calibri" pitchFamily="34" charset="0"/>
              </a:rPr>
              <a:t>CBD products in the U.S. - 2018</a:t>
            </a:r>
            <a:endParaRPr lang="en-US" sz="900" i="1" dirty="0">
              <a:latin typeface="Calibri" pitchFamily="34" charset="0"/>
              <a:cs typeface="Calibri" pitchFamily="34" charset="0"/>
            </a:endParaRPr>
          </a:p>
        </p:txBody>
      </p:sp>
      <p:sp>
        <p:nvSpPr>
          <p:cNvPr id="28" name="TextBox 27">
            <a:extLst>
              <a:ext uri="{FF2B5EF4-FFF2-40B4-BE49-F238E27FC236}">
                <a16:creationId xmlns="" xmlns:a16="http://schemas.microsoft.com/office/drawing/2014/main" id="{128FC7FC-563A-435A-8A0D-4E69B5301F28}"/>
              </a:ext>
            </a:extLst>
          </p:cNvPr>
          <p:cNvSpPr txBox="1"/>
          <p:nvPr/>
        </p:nvSpPr>
        <p:spPr>
          <a:xfrm>
            <a:off x="1127086" y="225574"/>
            <a:ext cx="7216814"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Licensing &amp; Certifications 2</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pic>
        <p:nvPicPr>
          <p:cNvPr id="29" name="Picture 28" descr="Picture4.jpg"/>
          <p:cNvPicPr>
            <a:picLocks noChangeAspect="1"/>
          </p:cNvPicPr>
          <p:nvPr/>
        </p:nvPicPr>
        <p:blipFill>
          <a:blip r:embed="rId2" cstate="print"/>
          <a:stretch>
            <a:fillRect/>
          </a:stretch>
        </p:blipFill>
        <p:spPr>
          <a:xfrm>
            <a:off x="5501259" y="2055876"/>
            <a:ext cx="3304032" cy="2670048"/>
          </a:xfrm>
          <a:prstGeom prst="roundRect">
            <a:avLst>
              <a:gd name="adj" fmla="val 8594"/>
            </a:avLst>
          </a:prstGeom>
          <a:solidFill>
            <a:srgbClr val="FFFFFF">
              <a:shade val="85000"/>
            </a:srgbClr>
          </a:solidFill>
          <a:ln>
            <a:noFill/>
          </a:ln>
          <a:effectLst>
            <a:outerShdw blurRad="203200" dist="88900" dir="2400000" sx="103000" sy="103000" algn="ctr" rotWithShape="0">
              <a:srgbClr val="000000">
                <a:alpha val="61000"/>
              </a:srgbClr>
            </a:outerShdw>
          </a:effectLst>
        </p:spPr>
      </p:pic>
      <p:sp>
        <p:nvSpPr>
          <p:cNvPr id="32" name="TextBox 31"/>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33" name="TextBox 32"/>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20</a:t>
            </a:r>
            <a:endParaRPr lang="en-US" dirty="0">
              <a:solidFill>
                <a:schemeClr val="bg1"/>
              </a:solidFill>
            </a:endParaRPr>
          </a:p>
        </p:txBody>
      </p:sp>
      <p:pic>
        <p:nvPicPr>
          <p:cNvPr id="17" name="Picture 1">
            <a:hlinkClick r:id="rId3" action="ppaction://hlinksldjump"/>
          </p:cNvPr>
          <p:cNvPicPr>
            <a:picLocks noChangeAspect="1" noChangeArrowheads="1"/>
          </p:cNvPicPr>
          <p:nvPr/>
        </p:nvPicPr>
        <p:blipFill>
          <a:blip r:embed="rId4"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1342522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EBA38D1-34C8-43C1-B8BF-239E0BEDA3DE}"/>
              </a:ext>
            </a:extLst>
          </p:cNvPr>
          <p:cNvSpPr/>
          <p:nvPr/>
        </p:nvSpPr>
        <p:spPr>
          <a:xfrm rot="20711217">
            <a:off x="6109203" y="513412"/>
            <a:ext cx="1841830" cy="5711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EF317C06-5457-4F69-BBE9-3115409165FB}"/>
              </a:ext>
            </a:extLst>
          </p:cNvPr>
          <p:cNvSpPr/>
          <p:nvPr/>
        </p:nvSpPr>
        <p:spPr>
          <a:xfrm>
            <a:off x="0" y="0"/>
            <a:ext cx="7092176"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Rectangle 22">
            <a:extLst>
              <a:ext uri="{FF2B5EF4-FFF2-40B4-BE49-F238E27FC236}">
                <a16:creationId xmlns="" xmlns:a16="http://schemas.microsoft.com/office/drawing/2014/main" id="{5B09A6B5-238E-4FE7-A6E6-64BE96A947D1}"/>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 xmlns:a16="http://schemas.microsoft.com/office/drawing/2014/main" id="{148B21D5-DBFF-4F58-A8AC-02924E062B8B}"/>
              </a:ext>
            </a:extLst>
          </p:cNvPr>
          <p:cNvCxnSpPr>
            <a:cxnSpLocks/>
          </p:cNvCxnSpPr>
          <p:nvPr/>
        </p:nvCxnSpPr>
        <p:spPr>
          <a:xfrm>
            <a:off x="0" y="874785"/>
            <a:ext cx="7092176"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128FC7FC-563A-435A-8A0D-4E69B5301F28}"/>
              </a:ext>
            </a:extLst>
          </p:cNvPr>
          <p:cNvSpPr txBox="1"/>
          <p:nvPr/>
        </p:nvSpPr>
        <p:spPr>
          <a:xfrm>
            <a:off x="1127086" y="225574"/>
            <a:ext cx="5521363"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Sales Presentation    1 </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25" name="Straight Connector 24">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0B9875BD-0E25-44F7-91B3-D7F36BACFF35}"/>
              </a:ext>
            </a:extLst>
          </p:cNvPr>
          <p:cNvSpPr txBox="1"/>
          <p:nvPr/>
        </p:nvSpPr>
        <p:spPr>
          <a:xfrm>
            <a:off x="502295" y="1027329"/>
            <a:ext cx="5579534" cy="400110"/>
          </a:xfrm>
          <a:prstGeom prst="rect">
            <a:avLst/>
          </a:prstGeom>
          <a:noFill/>
        </p:spPr>
        <p:txBody>
          <a:bodyPr wrap="square" rtlCol="0">
            <a:spAutoFit/>
          </a:bodyPr>
          <a:lstStyle/>
          <a:p>
            <a:r>
              <a:rPr lang="en-US" sz="2000" dirty="0" smtClean="0">
                <a:ln w="0"/>
                <a:solidFill>
                  <a:schemeClr val="bg1"/>
                </a:solidFill>
              </a:rPr>
              <a:t>Presentation Concept to Prospects</a:t>
            </a:r>
            <a:endParaRPr lang="en-US" sz="2000" dirty="0">
              <a:ln w="0"/>
              <a:solidFill>
                <a:schemeClr val="bg1"/>
              </a:solidFill>
            </a:endParaRPr>
          </a:p>
        </p:txBody>
      </p:sp>
      <p:sp>
        <p:nvSpPr>
          <p:cNvPr id="13" name="TextBox 12">
            <a:extLst>
              <a:ext uri="{FF2B5EF4-FFF2-40B4-BE49-F238E27FC236}">
                <a16:creationId xmlns="" xmlns:a16="http://schemas.microsoft.com/office/drawing/2014/main" id="{D87FB918-9B59-4721-B46B-B92FF98E2854}"/>
              </a:ext>
            </a:extLst>
          </p:cNvPr>
          <p:cNvSpPr txBox="1"/>
          <p:nvPr/>
        </p:nvSpPr>
        <p:spPr>
          <a:xfrm>
            <a:off x="781828" y="1664835"/>
            <a:ext cx="5761847" cy="646331"/>
          </a:xfrm>
          <a:prstGeom prst="rect">
            <a:avLst/>
          </a:prstGeom>
          <a:noFill/>
        </p:spPr>
        <p:txBody>
          <a:bodyPr wrap="square" rtlCol="0">
            <a:spAutoFit/>
          </a:bodyPr>
          <a:lstStyle/>
          <a:p>
            <a:r>
              <a:rPr lang="en-US" sz="1200" dirty="0" smtClean="0">
                <a:solidFill>
                  <a:schemeClr val="bg1"/>
                </a:solidFill>
                <a:latin typeface="Calibri Light" pitchFamily="34" charset="0"/>
                <a:cs typeface="Calibri Light" pitchFamily="34" charset="0"/>
              </a:rPr>
              <a:t>It’s really important to chat with your prospect for a couple of minutes before diving into the presentation. The conversation should be about them as much as possible. Think family, recreation, their business . . . anything but the reason you are there </a:t>
            </a:r>
            <a:r>
              <a:rPr lang="en-US" sz="1200" dirty="0" smtClean="0">
                <a:solidFill>
                  <a:srgbClr val="FF0000"/>
                </a:solidFill>
                <a:latin typeface="Calibri Light" pitchFamily="34" charset="0"/>
                <a:cs typeface="Calibri Light" pitchFamily="34" charset="0"/>
              </a:rPr>
              <a:t>(3 minutes)</a:t>
            </a:r>
            <a:endParaRPr lang="en-US" sz="1200" dirty="0">
              <a:solidFill>
                <a:srgbClr val="FF0000"/>
              </a:solidFill>
              <a:latin typeface="Calibri Light" pitchFamily="34" charset="0"/>
              <a:cs typeface="Calibri Light" pitchFamily="34" charset="0"/>
            </a:endParaRPr>
          </a:p>
        </p:txBody>
      </p:sp>
      <p:sp>
        <p:nvSpPr>
          <p:cNvPr id="14" name="TextBox 13">
            <a:extLst>
              <a:ext uri="{FF2B5EF4-FFF2-40B4-BE49-F238E27FC236}">
                <a16:creationId xmlns="" xmlns:a16="http://schemas.microsoft.com/office/drawing/2014/main" id="{C2A30945-BEBA-4258-A56E-EACB0DF75813}"/>
              </a:ext>
            </a:extLst>
          </p:cNvPr>
          <p:cNvSpPr txBox="1"/>
          <p:nvPr/>
        </p:nvSpPr>
        <p:spPr>
          <a:xfrm>
            <a:off x="515256" y="1428952"/>
            <a:ext cx="2247364" cy="307777"/>
          </a:xfrm>
          <a:prstGeom prst="rect">
            <a:avLst/>
          </a:prstGeom>
          <a:noFill/>
        </p:spPr>
        <p:txBody>
          <a:bodyPr wrap="square" rtlCol="0">
            <a:spAutoFit/>
          </a:bodyPr>
          <a:lstStyle/>
          <a:p>
            <a:r>
              <a:rPr lang="en-US" sz="1400" dirty="0" smtClean="0">
                <a:solidFill>
                  <a:schemeClr val="accent2">
                    <a:lumMod val="60000"/>
                    <a:lumOff val="40000"/>
                  </a:schemeClr>
                </a:solidFill>
              </a:rPr>
              <a:t>1.  Warm-up</a:t>
            </a:r>
            <a:endParaRPr lang="en-US" sz="1400" dirty="0">
              <a:solidFill>
                <a:srgbClr val="FFFF00"/>
              </a:solidFill>
            </a:endParaRPr>
          </a:p>
        </p:txBody>
      </p:sp>
      <p:sp>
        <p:nvSpPr>
          <p:cNvPr id="15" name="TextBox 14">
            <a:extLst>
              <a:ext uri="{FF2B5EF4-FFF2-40B4-BE49-F238E27FC236}">
                <a16:creationId xmlns="" xmlns:a16="http://schemas.microsoft.com/office/drawing/2014/main" id="{C2A30945-BEBA-4258-A56E-EACB0DF75813}"/>
              </a:ext>
            </a:extLst>
          </p:cNvPr>
          <p:cNvSpPr txBox="1"/>
          <p:nvPr/>
        </p:nvSpPr>
        <p:spPr>
          <a:xfrm>
            <a:off x="600981" y="4153102"/>
            <a:ext cx="2247364" cy="307777"/>
          </a:xfrm>
          <a:prstGeom prst="rect">
            <a:avLst/>
          </a:prstGeom>
          <a:noFill/>
        </p:spPr>
        <p:txBody>
          <a:bodyPr wrap="square" rtlCol="0">
            <a:spAutoFit/>
          </a:bodyPr>
          <a:lstStyle/>
          <a:p>
            <a:r>
              <a:rPr lang="en-US" sz="1400" dirty="0" smtClean="0">
                <a:solidFill>
                  <a:schemeClr val="accent2">
                    <a:lumMod val="60000"/>
                    <a:lumOff val="40000"/>
                  </a:schemeClr>
                </a:solidFill>
              </a:rPr>
              <a:t>3. Presentation</a:t>
            </a:r>
            <a:endParaRPr lang="en-US" sz="1400" dirty="0">
              <a:solidFill>
                <a:schemeClr val="accent2">
                  <a:lumMod val="60000"/>
                  <a:lumOff val="40000"/>
                </a:schemeClr>
              </a:solidFill>
            </a:endParaRPr>
          </a:p>
        </p:txBody>
      </p:sp>
      <p:sp>
        <p:nvSpPr>
          <p:cNvPr id="16" name="TextBox 15">
            <a:extLst>
              <a:ext uri="{FF2B5EF4-FFF2-40B4-BE49-F238E27FC236}">
                <a16:creationId xmlns="" xmlns:a16="http://schemas.microsoft.com/office/drawing/2014/main" id="{C2A30945-BEBA-4258-A56E-EACB0DF75813}"/>
              </a:ext>
            </a:extLst>
          </p:cNvPr>
          <p:cNvSpPr txBox="1"/>
          <p:nvPr/>
        </p:nvSpPr>
        <p:spPr>
          <a:xfrm>
            <a:off x="515256" y="2324302"/>
            <a:ext cx="2247364" cy="307777"/>
          </a:xfrm>
          <a:prstGeom prst="rect">
            <a:avLst/>
          </a:prstGeom>
          <a:noFill/>
        </p:spPr>
        <p:txBody>
          <a:bodyPr wrap="square" rtlCol="0">
            <a:spAutoFit/>
          </a:bodyPr>
          <a:lstStyle/>
          <a:p>
            <a:r>
              <a:rPr lang="en-US" sz="1400" dirty="0" smtClean="0">
                <a:solidFill>
                  <a:schemeClr val="accent2">
                    <a:lumMod val="60000"/>
                    <a:lumOff val="40000"/>
                  </a:schemeClr>
                </a:solidFill>
              </a:rPr>
              <a:t>2.  Discovery</a:t>
            </a:r>
            <a:endParaRPr lang="en-US" sz="1400" dirty="0">
              <a:solidFill>
                <a:srgbClr val="FFFF00"/>
              </a:solidFill>
            </a:endParaRPr>
          </a:p>
        </p:txBody>
      </p:sp>
      <p:sp>
        <p:nvSpPr>
          <p:cNvPr id="20" name="TextBox 19"/>
          <p:cNvSpPr txBox="1"/>
          <p:nvPr/>
        </p:nvSpPr>
        <p:spPr>
          <a:xfrm>
            <a:off x="923924" y="2762250"/>
            <a:ext cx="5610225" cy="2031325"/>
          </a:xfrm>
          <a:prstGeom prst="rect">
            <a:avLst/>
          </a:prstGeom>
          <a:noFill/>
        </p:spPr>
        <p:txBody>
          <a:bodyPr wrap="square" rtlCol="0">
            <a:spAutoFit/>
          </a:bodyPr>
          <a:lstStyle/>
          <a:p>
            <a:pPr marL="285750" indent="-285750">
              <a:buAutoNum type="romanLcParenBoth"/>
            </a:pPr>
            <a:r>
              <a:rPr lang="en-US" sz="1200" dirty="0" smtClean="0">
                <a:solidFill>
                  <a:srgbClr val="FFD757"/>
                </a:solidFill>
                <a:latin typeface="Calibri Light" pitchFamily="34" charset="0"/>
                <a:cs typeface="Calibri Light" pitchFamily="34" charset="0"/>
              </a:rPr>
              <a:t>Qualification.</a:t>
            </a:r>
            <a:r>
              <a:rPr lang="en-US" sz="1200" dirty="0" smtClean="0">
                <a:solidFill>
                  <a:srgbClr val="FFC000"/>
                </a:solidFill>
                <a:latin typeface="Calibri Light" pitchFamily="34" charset="0"/>
                <a:cs typeface="Calibri Light" pitchFamily="34" charset="0"/>
              </a:rPr>
              <a:t> </a:t>
            </a:r>
            <a:r>
              <a:rPr lang="en-US" sz="1200" dirty="0" smtClean="0">
                <a:solidFill>
                  <a:schemeClr val="bg1"/>
                </a:solidFill>
                <a:latin typeface="Calibri Light" pitchFamily="34" charset="0"/>
                <a:cs typeface="Calibri Light" pitchFamily="34" charset="0"/>
              </a:rPr>
              <a:t>Am I speaking with the right person? Is he or she the decision maker?  </a:t>
            </a:r>
          </a:p>
          <a:p>
            <a:pPr marL="285750" indent="-285750">
              <a:buAutoNum type="romanLcParenBoth"/>
            </a:pPr>
            <a:r>
              <a:rPr lang="en-US" sz="1200" dirty="0" smtClean="0">
                <a:solidFill>
                  <a:srgbClr val="FFD757"/>
                </a:solidFill>
                <a:latin typeface="Calibri Light" pitchFamily="34" charset="0"/>
                <a:cs typeface="Calibri Light" pitchFamily="34" charset="0"/>
              </a:rPr>
              <a:t>Right fit. </a:t>
            </a:r>
            <a:r>
              <a:rPr lang="en-US" sz="1200" dirty="0" smtClean="0">
                <a:solidFill>
                  <a:schemeClr val="bg1"/>
                </a:solidFill>
                <a:latin typeface="Calibri Light" pitchFamily="34" charset="0"/>
                <a:cs typeface="Calibri Light" pitchFamily="34" charset="0"/>
              </a:rPr>
              <a:t>Are you sure you are there to talk about CBD?  Often there is a disconnect  on this. Rather, you might clear at appointment confirmation. </a:t>
            </a:r>
          </a:p>
          <a:p>
            <a:pPr marL="285750" indent="-285750">
              <a:buAutoNum type="romanLcParenBoth"/>
            </a:pPr>
            <a:r>
              <a:rPr lang="en-US" sz="1200" dirty="0" smtClean="0">
                <a:solidFill>
                  <a:srgbClr val="FFD757"/>
                </a:solidFill>
                <a:latin typeface="Calibri Light" pitchFamily="34" charset="0"/>
                <a:cs typeface="Calibri Light" pitchFamily="34" charset="0"/>
              </a:rPr>
              <a:t>Knowledge:  </a:t>
            </a:r>
            <a:r>
              <a:rPr lang="en-US" sz="1200" dirty="0" smtClean="0">
                <a:solidFill>
                  <a:schemeClr val="bg1"/>
                </a:solidFill>
                <a:latin typeface="Calibri Light" pitchFamily="34" charset="0"/>
                <a:cs typeface="Calibri Light" pitchFamily="34" charset="0"/>
              </a:rPr>
              <a:t>Does the prospect know anything about CBD? </a:t>
            </a:r>
          </a:p>
          <a:p>
            <a:pPr marL="285750" indent="-285750">
              <a:buAutoNum type="romanLcParenBoth"/>
            </a:pPr>
            <a:r>
              <a:rPr lang="en-US" sz="1200" dirty="0" smtClean="0">
                <a:solidFill>
                  <a:srgbClr val="FFD757"/>
                </a:solidFill>
                <a:latin typeface="Calibri Light" pitchFamily="34" charset="0"/>
                <a:cs typeface="Calibri Light" pitchFamily="34" charset="0"/>
              </a:rPr>
              <a:t>Need: </a:t>
            </a:r>
            <a:r>
              <a:rPr lang="en-US" sz="1200" dirty="0" smtClean="0">
                <a:solidFill>
                  <a:schemeClr val="bg1"/>
                </a:solidFill>
                <a:latin typeface="Calibri Light" pitchFamily="34" charset="0"/>
                <a:cs typeface="Calibri Light" pitchFamily="34" charset="0"/>
              </a:rPr>
              <a:t>Are they currently involved with CBD? What are their concerns?</a:t>
            </a:r>
          </a:p>
          <a:p>
            <a:pPr marL="285750" indent="-285750">
              <a:buFontTx/>
              <a:buAutoNum type="romanLcParenBoth"/>
            </a:pPr>
            <a:r>
              <a:rPr lang="en-US" sz="1200" dirty="0" smtClean="0">
                <a:solidFill>
                  <a:srgbClr val="FFD757"/>
                </a:solidFill>
                <a:latin typeface="Calibri Light" pitchFamily="34" charset="0"/>
                <a:cs typeface="Calibri Light" pitchFamily="34" charset="0"/>
              </a:rPr>
              <a:t>Get prospect talking:  </a:t>
            </a:r>
            <a:r>
              <a:rPr lang="en-US" sz="1200" dirty="0" smtClean="0">
                <a:solidFill>
                  <a:schemeClr val="bg1"/>
                </a:solidFill>
                <a:latin typeface="Calibri Light" pitchFamily="34" charset="0"/>
                <a:cs typeface="Calibri Light" pitchFamily="34" charset="0"/>
              </a:rPr>
              <a:t>Find out what their level of interest is and are they budgeting anything this year or next. </a:t>
            </a:r>
            <a:r>
              <a:rPr lang="en-US" sz="1200" dirty="0" smtClean="0">
                <a:solidFill>
                  <a:srgbClr val="FF0000"/>
                </a:solidFill>
                <a:latin typeface="Calibri Light" pitchFamily="34" charset="0"/>
                <a:cs typeface="Calibri Light" pitchFamily="34" charset="0"/>
              </a:rPr>
              <a:t>(10 minutes)</a:t>
            </a:r>
          </a:p>
          <a:p>
            <a:pPr marL="285750" indent="-285750">
              <a:buAutoNum type="romanLcParenBoth"/>
            </a:pPr>
            <a:endParaRPr lang="en-US" sz="1200" dirty="0" smtClean="0">
              <a:solidFill>
                <a:schemeClr val="bg1"/>
              </a:solidFill>
              <a:latin typeface="Calibri Light" pitchFamily="34" charset="0"/>
              <a:cs typeface="Calibri Light" pitchFamily="34" charset="0"/>
            </a:endParaRPr>
          </a:p>
          <a:p>
            <a:pPr marL="285750" indent="-285750">
              <a:buAutoNum type="romanLcParenBoth"/>
            </a:pPr>
            <a:endParaRPr lang="en-US" sz="1200" dirty="0" smtClean="0">
              <a:solidFill>
                <a:schemeClr val="bg1"/>
              </a:solidFill>
              <a:latin typeface="Calibri Light" pitchFamily="34" charset="0"/>
              <a:cs typeface="Calibri Light" pitchFamily="34" charset="0"/>
            </a:endParaRPr>
          </a:p>
          <a:p>
            <a:pPr marL="285750" indent="-285750">
              <a:buAutoNum type="romanLcParenBoth"/>
            </a:pPr>
            <a:endParaRPr lang="en-US" dirty="0">
              <a:solidFill>
                <a:schemeClr val="bg1"/>
              </a:solidFill>
            </a:endParaRPr>
          </a:p>
        </p:txBody>
      </p:sp>
      <p:sp>
        <p:nvSpPr>
          <p:cNvPr id="21" name="TextBox 20">
            <a:extLst>
              <a:ext uri="{FF2B5EF4-FFF2-40B4-BE49-F238E27FC236}">
                <a16:creationId xmlns="" xmlns:a16="http://schemas.microsoft.com/office/drawing/2014/main" id="{D87FB918-9B59-4721-B46B-B92FF98E2854}"/>
              </a:ext>
            </a:extLst>
          </p:cNvPr>
          <p:cNvSpPr txBox="1"/>
          <p:nvPr/>
        </p:nvSpPr>
        <p:spPr>
          <a:xfrm>
            <a:off x="781829" y="2560185"/>
            <a:ext cx="5295122" cy="276999"/>
          </a:xfrm>
          <a:prstGeom prst="rect">
            <a:avLst/>
          </a:prstGeom>
          <a:noFill/>
        </p:spPr>
        <p:txBody>
          <a:bodyPr wrap="square" rtlCol="0">
            <a:spAutoFit/>
          </a:bodyPr>
          <a:lstStyle/>
          <a:p>
            <a:r>
              <a:rPr lang="en-US" sz="1200" dirty="0" smtClean="0">
                <a:solidFill>
                  <a:schemeClr val="bg1"/>
                </a:solidFill>
                <a:latin typeface="Calibri Light" pitchFamily="34" charset="0"/>
                <a:cs typeface="Calibri Light" pitchFamily="34" charset="0"/>
              </a:rPr>
              <a:t>Ease carefully into asking the right questions (think </a:t>
            </a:r>
            <a:r>
              <a:rPr lang="en-US" sz="1200" dirty="0" err="1" smtClean="0">
                <a:solidFill>
                  <a:schemeClr val="bg1"/>
                </a:solidFill>
                <a:latin typeface="Calibri Light" pitchFamily="34" charset="0"/>
                <a:cs typeface="Calibri Light" pitchFamily="34" charset="0"/>
              </a:rPr>
              <a:t>Columbo</a:t>
            </a:r>
            <a:r>
              <a:rPr lang="en-US" sz="1200" dirty="0" smtClean="0">
                <a:solidFill>
                  <a:schemeClr val="bg1"/>
                </a:solidFill>
                <a:latin typeface="Calibri Light" pitchFamily="34" charset="0"/>
                <a:cs typeface="Calibri Light" pitchFamily="34" charset="0"/>
              </a:rPr>
              <a:t> on this!):</a:t>
            </a:r>
            <a:endParaRPr lang="en-US" sz="1200" dirty="0">
              <a:solidFill>
                <a:srgbClr val="FF0000"/>
              </a:solidFill>
              <a:latin typeface="Calibri Light" pitchFamily="34" charset="0"/>
              <a:cs typeface="Calibri Light" pitchFamily="34" charset="0"/>
            </a:endParaRPr>
          </a:p>
        </p:txBody>
      </p:sp>
      <p:sp>
        <p:nvSpPr>
          <p:cNvPr id="27" name="Rounded Rectangular Callout 26"/>
          <p:cNvSpPr/>
          <p:nvPr/>
        </p:nvSpPr>
        <p:spPr>
          <a:xfrm>
            <a:off x="6572249" y="2114551"/>
            <a:ext cx="1571625" cy="1181100"/>
          </a:xfrm>
          <a:prstGeom prst="wedgeRoundRectCallout">
            <a:avLst>
              <a:gd name="adj1" fmla="val -60220"/>
              <a:gd name="adj2" fmla="val 8816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latin typeface="Calibri" pitchFamily="34" charset="0"/>
              <a:cs typeface="Calibri" pitchFamily="34" charset="0"/>
            </a:endParaRPr>
          </a:p>
        </p:txBody>
      </p:sp>
      <p:sp>
        <p:nvSpPr>
          <p:cNvPr id="28" name="TextBox 27"/>
          <p:cNvSpPr txBox="1"/>
          <p:nvPr/>
        </p:nvSpPr>
        <p:spPr>
          <a:xfrm>
            <a:off x="6534151" y="2105025"/>
            <a:ext cx="1571624" cy="1123384"/>
          </a:xfrm>
          <a:prstGeom prst="rect">
            <a:avLst/>
          </a:prstGeom>
          <a:noFill/>
          <a:ln>
            <a:noFill/>
          </a:ln>
        </p:spPr>
        <p:txBody>
          <a:bodyPr wrap="square" rtlCol="0">
            <a:spAutoFit/>
          </a:bodyPr>
          <a:lstStyle/>
          <a:p>
            <a:pPr algn="ctr"/>
            <a:r>
              <a:rPr lang="en-US" sz="1200" b="1" u="sng" dirty="0" smtClean="0">
                <a:solidFill>
                  <a:srgbClr val="FF0000"/>
                </a:solidFill>
                <a:latin typeface="Calibri" pitchFamily="34" charset="0"/>
                <a:cs typeface="Calibri" pitchFamily="34" charset="0"/>
              </a:rPr>
              <a:t>TIP #1</a:t>
            </a:r>
            <a:r>
              <a:rPr lang="en-US" sz="1200" b="1" dirty="0" smtClean="0">
                <a:solidFill>
                  <a:srgbClr val="FF0000"/>
                </a:solidFill>
                <a:latin typeface="Calibri" pitchFamily="34" charset="0"/>
                <a:cs typeface="Calibri" pitchFamily="34" charset="0"/>
              </a:rPr>
              <a:t/>
            </a:r>
            <a:br>
              <a:rPr lang="en-US" sz="1200" b="1" dirty="0" smtClean="0">
                <a:solidFill>
                  <a:srgbClr val="FF0000"/>
                </a:solidFill>
                <a:latin typeface="Calibri" pitchFamily="34" charset="0"/>
                <a:cs typeface="Calibri" pitchFamily="34" charset="0"/>
              </a:rPr>
            </a:br>
            <a:r>
              <a:rPr lang="en-US" sz="1000" dirty="0" smtClean="0">
                <a:latin typeface="Calibri" pitchFamily="34" charset="0"/>
                <a:cs typeface="Calibri" pitchFamily="34" charset="0"/>
              </a:rPr>
              <a:t> </a:t>
            </a:r>
            <a:r>
              <a:rPr lang="en-US" sz="900" dirty="0" smtClean="0">
                <a:latin typeface="Calibri" pitchFamily="34" charset="0"/>
                <a:cs typeface="Calibri" pitchFamily="34" charset="0"/>
              </a:rPr>
              <a:t>It’s </a:t>
            </a:r>
            <a:r>
              <a:rPr lang="en-US" sz="900" u="sng" dirty="0" smtClean="0">
                <a:latin typeface="Calibri" pitchFamily="34" charset="0"/>
                <a:cs typeface="Calibri" pitchFamily="34" charset="0"/>
              </a:rPr>
              <a:t>very important </a:t>
            </a:r>
            <a:r>
              <a:rPr lang="en-US" sz="900" dirty="0" smtClean="0">
                <a:latin typeface="Calibri" pitchFamily="34" charset="0"/>
                <a:cs typeface="Calibri" pitchFamily="34" charset="0"/>
              </a:rPr>
              <a:t>to NOT dig too deep. Be casual, as if you don’t care. You are there to educate them, NOT SELL. That comes much later or on another day.</a:t>
            </a:r>
            <a:endParaRPr lang="en-US" sz="900" dirty="0">
              <a:latin typeface="Calibri" pitchFamily="34" charset="0"/>
              <a:cs typeface="Calibri" pitchFamily="34" charset="0"/>
            </a:endParaRPr>
          </a:p>
        </p:txBody>
      </p:sp>
      <p:sp>
        <p:nvSpPr>
          <p:cNvPr id="36" name="TextBox 35"/>
          <p:cNvSpPr txBox="1"/>
          <p:nvPr/>
        </p:nvSpPr>
        <p:spPr>
          <a:xfrm>
            <a:off x="761999" y="4381500"/>
            <a:ext cx="5953125" cy="2123658"/>
          </a:xfrm>
          <a:prstGeom prst="rect">
            <a:avLst/>
          </a:prstGeom>
          <a:noFill/>
        </p:spPr>
        <p:txBody>
          <a:bodyPr wrap="square" rtlCol="0">
            <a:spAutoFit/>
          </a:bodyPr>
          <a:lstStyle/>
          <a:p>
            <a:r>
              <a:rPr lang="en-US" sz="1200" dirty="0" smtClean="0">
                <a:solidFill>
                  <a:schemeClr val="bg1"/>
                </a:solidFill>
                <a:latin typeface="Calibri Light" pitchFamily="34" charset="0"/>
                <a:cs typeface="Calibri Light" pitchFamily="34" charset="0"/>
              </a:rPr>
              <a:t> You are ready now to start presentation. But first tell prospect what you are going to do.</a:t>
            </a:r>
          </a:p>
          <a:p>
            <a:r>
              <a:rPr lang="en-US" sz="1200" dirty="0" smtClean="0">
                <a:solidFill>
                  <a:srgbClr val="FFD757"/>
                </a:solidFill>
                <a:latin typeface="Calibri Light" pitchFamily="34" charset="0"/>
                <a:cs typeface="Calibri Light" pitchFamily="34" charset="0"/>
              </a:rPr>
              <a:t>     (</a:t>
            </a:r>
            <a:r>
              <a:rPr lang="en-US" sz="1200" dirty="0" err="1" smtClean="0">
                <a:solidFill>
                  <a:srgbClr val="FFD757"/>
                </a:solidFill>
                <a:latin typeface="Calibri Light" pitchFamily="34" charset="0"/>
                <a:cs typeface="Calibri Light" pitchFamily="34" charset="0"/>
              </a:rPr>
              <a:t>i</a:t>
            </a:r>
            <a:r>
              <a:rPr lang="en-US" sz="1200" dirty="0" smtClean="0">
                <a:solidFill>
                  <a:srgbClr val="FFD757"/>
                </a:solidFill>
                <a:latin typeface="Calibri Light" pitchFamily="34" charset="0"/>
                <a:cs typeface="Calibri Light" pitchFamily="34" charset="0"/>
              </a:rPr>
              <a:t>)    Preview</a:t>
            </a:r>
            <a:r>
              <a:rPr lang="en-US" sz="1200" dirty="0" smtClean="0">
                <a:solidFill>
                  <a:srgbClr val="FFC000"/>
                </a:solidFill>
                <a:latin typeface="Calibri Light" pitchFamily="34" charset="0"/>
                <a:cs typeface="Calibri Light" pitchFamily="34" charset="0"/>
              </a:rPr>
              <a:t>. </a:t>
            </a:r>
            <a:r>
              <a:rPr lang="en-US" sz="1200" dirty="0" smtClean="0">
                <a:solidFill>
                  <a:schemeClr val="bg1"/>
                </a:solidFill>
                <a:latin typeface="Calibri Light" pitchFamily="34" charset="0"/>
                <a:cs typeface="Calibri Light" pitchFamily="34" charset="0"/>
              </a:rPr>
              <a:t>“Ms Purchasing Agent, I’m going to give you a brief summary of CBD: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(a) The date we are able to provide you CBD extracts (some not available now)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(b) Where the hemp was grown (state only) </a:t>
            </a:r>
          </a:p>
          <a:p>
            <a:r>
              <a:rPr lang="en-US" sz="1200" dirty="0" smtClean="0">
                <a:solidFill>
                  <a:schemeClr val="bg1"/>
                </a:solidFill>
                <a:latin typeface="Calibri Light" pitchFamily="34" charset="0"/>
                <a:cs typeface="Calibri Light" pitchFamily="34" charset="0"/>
              </a:rPr>
              <a:t>                            ( c) How the hemp plant is cultivated, harvested and dried</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(d) How the CBD extracted (oil) is taken from the hemp plant</a:t>
            </a:r>
          </a:p>
          <a:p>
            <a:r>
              <a:rPr lang="en-US" sz="1200" dirty="0" smtClean="0">
                <a:solidFill>
                  <a:schemeClr val="bg1"/>
                </a:solidFill>
                <a:latin typeface="Calibri Light" pitchFamily="34" charset="0"/>
                <a:cs typeface="Calibri Light" pitchFamily="34" charset="0"/>
              </a:rPr>
              <a:t>                            (e) How we take out the THC from the extract</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(f)  A little about the background and experience of our company</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(g) At any time feel free to jump in with any questions or comments </a:t>
            </a:r>
          </a:p>
          <a:p>
            <a:r>
              <a:rPr lang="en-US" sz="1200" dirty="0" smtClean="0">
                <a:solidFill>
                  <a:schemeClr val="bg1"/>
                </a:solidFill>
                <a:latin typeface="Calibri Light" pitchFamily="34" charset="0"/>
                <a:cs typeface="Calibri Light" pitchFamily="34" charset="0"/>
              </a:rPr>
              <a:t>                            (h) If you are ready to buy today I will give you a “today quote;” if not,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then I will provide a figure good for 30 days and be on my way.   </a:t>
            </a:r>
            <a:endParaRPr lang="en-US" sz="1200" dirty="0">
              <a:solidFill>
                <a:schemeClr val="bg1"/>
              </a:solidFill>
            </a:endParaRPr>
          </a:p>
        </p:txBody>
      </p:sp>
      <p:sp>
        <p:nvSpPr>
          <p:cNvPr id="37" name="Rounded Rectangular Callout 36"/>
          <p:cNvSpPr/>
          <p:nvPr/>
        </p:nvSpPr>
        <p:spPr>
          <a:xfrm>
            <a:off x="7172324" y="3648076"/>
            <a:ext cx="1571625" cy="914400"/>
          </a:xfrm>
          <a:prstGeom prst="wedgeRoundRectCallout">
            <a:avLst>
              <a:gd name="adj1" fmla="val -97190"/>
              <a:gd name="adj2" fmla="val 52847"/>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latin typeface="Calibri" pitchFamily="34" charset="0"/>
              <a:cs typeface="Calibri" pitchFamily="34" charset="0"/>
            </a:endParaRPr>
          </a:p>
        </p:txBody>
      </p:sp>
      <p:sp>
        <p:nvSpPr>
          <p:cNvPr id="38" name="Rectangle 37"/>
          <p:cNvSpPr/>
          <p:nvPr/>
        </p:nvSpPr>
        <p:spPr>
          <a:xfrm>
            <a:off x="7162800" y="3653076"/>
            <a:ext cx="1533526" cy="892552"/>
          </a:xfrm>
          <a:prstGeom prst="rect">
            <a:avLst/>
          </a:prstGeom>
        </p:spPr>
        <p:txBody>
          <a:bodyPr wrap="square">
            <a:spAutoFit/>
          </a:bodyPr>
          <a:lstStyle/>
          <a:p>
            <a:pPr algn="ctr"/>
            <a:r>
              <a:rPr lang="en-US" sz="1200" b="1" u="sng" dirty="0" smtClean="0">
                <a:solidFill>
                  <a:srgbClr val="FF0000"/>
                </a:solidFill>
                <a:latin typeface="Calibri" pitchFamily="34" charset="0"/>
                <a:cs typeface="Calibri" pitchFamily="34" charset="0"/>
              </a:rPr>
              <a:t>TIP #2</a:t>
            </a:r>
            <a:r>
              <a:rPr lang="en-US" sz="1000" b="1" dirty="0" smtClean="0">
                <a:solidFill>
                  <a:srgbClr val="FF0000"/>
                </a:solidFill>
                <a:latin typeface="Calibri" pitchFamily="34" charset="0"/>
                <a:cs typeface="Calibri" pitchFamily="34" charset="0"/>
              </a:rPr>
              <a:t/>
            </a:r>
            <a:br>
              <a:rPr lang="en-US" sz="1000" b="1" dirty="0" smtClean="0">
                <a:solidFill>
                  <a:srgbClr val="FF0000"/>
                </a:solidFill>
                <a:latin typeface="Calibri" pitchFamily="34" charset="0"/>
                <a:cs typeface="Calibri" pitchFamily="34" charset="0"/>
              </a:rPr>
            </a:br>
            <a:r>
              <a:rPr lang="en-US" sz="1000" dirty="0" smtClean="0">
                <a:latin typeface="Calibri" pitchFamily="34" charset="0"/>
                <a:cs typeface="Calibri" pitchFamily="34" charset="0"/>
              </a:rPr>
              <a:t> Explain this quickly and briefly covering the different subject matter sections only </a:t>
            </a:r>
            <a:endParaRPr lang="en-US" sz="1000" dirty="0">
              <a:latin typeface="Calibri" pitchFamily="34" charset="0"/>
              <a:cs typeface="Calibri" pitchFamily="34" charset="0"/>
            </a:endParaRPr>
          </a:p>
        </p:txBody>
      </p:sp>
      <p:cxnSp>
        <p:nvCxnSpPr>
          <p:cNvPr id="46" name="Straight Connector 45"/>
          <p:cNvCxnSpPr/>
          <p:nvPr/>
        </p:nvCxnSpPr>
        <p:spPr>
          <a:xfrm rot="5400000">
            <a:off x="-3429000" y="4610100"/>
            <a:ext cx="537210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Rounded Rectangular Callout 49"/>
          <p:cNvSpPr/>
          <p:nvPr/>
        </p:nvSpPr>
        <p:spPr>
          <a:xfrm>
            <a:off x="7315200" y="4876800"/>
            <a:ext cx="1571625" cy="1390650"/>
          </a:xfrm>
          <a:prstGeom prst="wedgeRoundRectCallout">
            <a:avLst>
              <a:gd name="adj1" fmla="val -129310"/>
              <a:gd name="adj2" fmla="val 5781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latin typeface="Calibri" pitchFamily="34" charset="0"/>
              <a:cs typeface="Calibri" pitchFamily="34" charset="0"/>
            </a:endParaRPr>
          </a:p>
        </p:txBody>
      </p:sp>
      <p:sp>
        <p:nvSpPr>
          <p:cNvPr id="30" name="TextBox 29"/>
          <p:cNvSpPr txBox="1"/>
          <p:nvPr/>
        </p:nvSpPr>
        <p:spPr>
          <a:xfrm>
            <a:off x="7296151" y="4876800"/>
            <a:ext cx="1571624" cy="1404045"/>
          </a:xfrm>
          <a:prstGeom prst="rect">
            <a:avLst/>
          </a:prstGeom>
          <a:noFill/>
        </p:spPr>
        <p:txBody>
          <a:bodyPr wrap="square" rtlCol="0">
            <a:spAutoFit/>
          </a:bodyPr>
          <a:lstStyle/>
          <a:p>
            <a:pPr algn="ctr"/>
            <a:r>
              <a:rPr lang="en-US" sz="1200" b="1" u="sng" dirty="0" smtClean="0">
                <a:solidFill>
                  <a:srgbClr val="FF0000"/>
                </a:solidFill>
                <a:latin typeface="Calibri" pitchFamily="34" charset="0"/>
                <a:cs typeface="Calibri" pitchFamily="34" charset="0"/>
              </a:rPr>
              <a:t>TIP #3</a:t>
            </a:r>
            <a:r>
              <a:rPr lang="en-US" sz="1200" b="1" dirty="0" smtClean="0">
                <a:solidFill>
                  <a:srgbClr val="FF0000"/>
                </a:solidFill>
                <a:latin typeface="Calibri" pitchFamily="34" charset="0"/>
                <a:cs typeface="Calibri" pitchFamily="34" charset="0"/>
              </a:rPr>
              <a:t/>
            </a:r>
            <a:br>
              <a:rPr lang="en-US" sz="1200" b="1" dirty="0" smtClean="0">
                <a:solidFill>
                  <a:srgbClr val="FF0000"/>
                </a:solidFill>
                <a:latin typeface="Calibri" pitchFamily="34" charset="0"/>
                <a:cs typeface="Calibri" pitchFamily="34" charset="0"/>
              </a:rPr>
            </a:br>
            <a:r>
              <a:rPr lang="en-US" sz="900" dirty="0" smtClean="0">
                <a:latin typeface="Calibri" pitchFamily="34" charset="0"/>
                <a:cs typeface="Calibri" pitchFamily="34" charset="0"/>
              </a:rPr>
              <a:t>If they want a “today quote” you have to ask more about volume usage and over what time period. Push for a one year contract with price adjustments each quarter. (More on this later in presentation)</a:t>
            </a:r>
            <a:endParaRPr lang="en-US" sz="900" dirty="0">
              <a:latin typeface="Calibri" pitchFamily="34" charset="0"/>
              <a:cs typeface="Calibri" pitchFamily="34" charset="0"/>
            </a:endParaRPr>
          </a:p>
        </p:txBody>
      </p:sp>
      <p:sp>
        <p:nvSpPr>
          <p:cNvPr id="34" name="TextBox 33"/>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35" name="TextBox 34"/>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21</a:t>
            </a:r>
            <a:endParaRPr lang="en-US" dirty="0">
              <a:solidFill>
                <a:schemeClr val="bg1"/>
              </a:solidFill>
            </a:endParaRPr>
          </a:p>
        </p:txBody>
      </p:sp>
      <p:pic>
        <p:nvPicPr>
          <p:cNvPr id="29" name="Picture 1">
            <a:hlinkClick r:id="rId2" action="ppaction://hlinksldjump"/>
          </p:cNvPr>
          <p:cNvPicPr>
            <a:picLocks noChangeAspect="1" noChangeArrowheads="1"/>
          </p:cNvPicPr>
          <p:nvPr/>
        </p:nvPicPr>
        <p:blipFill>
          <a:blip r:embed="rId3"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4083276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EBA38D1-34C8-43C1-B8BF-239E0BEDA3DE}"/>
              </a:ext>
            </a:extLst>
          </p:cNvPr>
          <p:cNvSpPr/>
          <p:nvPr/>
        </p:nvSpPr>
        <p:spPr>
          <a:xfrm rot="20711217">
            <a:off x="6109203" y="513412"/>
            <a:ext cx="1841830" cy="5711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EF317C06-5457-4F69-BBE9-3115409165FB}"/>
              </a:ext>
            </a:extLst>
          </p:cNvPr>
          <p:cNvSpPr/>
          <p:nvPr/>
        </p:nvSpPr>
        <p:spPr>
          <a:xfrm>
            <a:off x="0" y="0"/>
            <a:ext cx="7092176" cy="68484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Rectangle 22">
            <a:extLst>
              <a:ext uri="{FF2B5EF4-FFF2-40B4-BE49-F238E27FC236}">
                <a16:creationId xmlns="" xmlns:a16="http://schemas.microsoft.com/office/drawing/2014/main" id="{5B09A6B5-238E-4FE7-A6E6-64BE96A947D1}"/>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 xmlns:a16="http://schemas.microsoft.com/office/drawing/2014/main" id="{148B21D5-DBFF-4F58-A8AC-02924E062B8B}"/>
              </a:ext>
            </a:extLst>
          </p:cNvPr>
          <p:cNvCxnSpPr>
            <a:cxnSpLocks/>
          </p:cNvCxnSpPr>
          <p:nvPr/>
        </p:nvCxnSpPr>
        <p:spPr>
          <a:xfrm>
            <a:off x="0" y="874785"/>
            <a:ext cx="7092176"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128FC7FC-563A-435A-8A0D-4E69B5301F28}"/>
              </a:ext>
            </a:extLst>
          </p:cNvPr>
          <p:cNvSpPr txBox="1"/>
          <p:nvPr/>
        </p:nvSpPr>
        <p:spPr>
          <a:xfrm>
            <a:off x="1127087" y="225574"/>
            <a:ext cx="5664238"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Sales Presentation    2</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25" name="Straight Connector 24">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0B9875BD-0E25-44F7-91B3-D7F36BACFF35}"/>
              </a:ext>
            </a:extLst>
          </p:cNvPr>
          <p:cNvSpPr txBox="1"/>
          <p:nvPr/>
        </p:nvSpPr>
        <p:spPr>
          <a:xfrm>
            <a:off x="502295" y="1027329"/>
            <a:ext cx="5579534" cy="400110"/>
          </a:xfrm>
          <a:prstGeom prst="rect">
            <a:avLst/>
          </a:prstGeom>
          <a:noFill/>
        </p:spPr>
        <p:txBody>
          <a:bodyPr wrap="square" rtlCol="0">
            <a:spAutoFit/>
          </a:bodyPr>
          <a:lstStyle/>
          <a:p>
            <a:r>
              <a:rPr lang="en-US" sz="2000" dirty="0" smtClean="0">
                <a:ln w="0"/>
                <a:solidFill>
                  <a:schemeClr val="bg1"/>
                </a:solidFill>
              </a:rPr>
              <a:t>Typical Presentation to Prospects </a:t>
            </a:r>
            <a:endParaRPr lang="en-US" sz="2000" dirty="0">
              <a:ln w="0"/>
              <a:solidFill>
                <a:schemeClr val="bg1"/>
              </a:solidFill>
            </a:endParaRPr>
          </a:p>
        </p:txBody>
      </p:sp>
      <p:sp>
        <p:nvSpPr>
          <p:cNvPr id="14" name="TextBox 13">
            <a:extLst>
              <a:ext uri="{FF2B5EF4-FFF2-40B4-BE49-F238E27FC236}">
                <a16:creationId xmlns="" xmlns:a16="http://schemas.microsoft.com/office/drawing/2014/main" id="{C2A30945-BEBA-4258-A56E-EACB0DF75813}"/>
              </a:ext>
            </a:extLst>
          </p:cNvPr>
          <p:cNvSpPr txBox="1"/>
          <p:nvPr/>
        </p:nvSpPr>
        <p:spPr>
          <a:xfrm>
            <a:off x="515256" y="1428952"/>
            <a:ext cx="2247364" cy="307777"/>
          </a:xfrm>
          <a:prstGeom prst="rect">
            <a:avLst/>
          </a:prstGeom>
          <a:noFill/>
        </p:spPr>
        <p:txBody>
          <a:bodyPr wrap="square" rtlCol="0">
            <a:spAutoFit/>
          </a:bodyPr>
          <a:lstStyle/>
          <a:p>
            <a:r>
              <a:rPr lang="en-US" sz="1400" dirty="0" smtClean="0">
                <a:solidFill>
                  <a:schemeClr val="accent2">
                    <a:lumMod val="60000"/>
                    <a:lumOff val="40000"/>
                  </a:schemeClr>
                </a:solidFill>
              </a:rPr>
              <a:t>3.  Presentation (cont.)</a:t>
            </a:r>
            <a:endParaRPr lang="en-US" sz="1400" dirty="0">
              <a:solidFill>
                <a:srgbClr val="FFFF00"/>
              </a:solidFill>
            </a:endParaRPr>
          </a:p>
        </p:txBody>
      </p:sp>
      <p:sp>
        <p:nvSpPr>
          <p:cNvPr id="27" name="Rounded Rectangular Callout 26"/>
          <p:cNvSpPr/>
          <p:nvPr/>
        </p:nvSpPr>
        <p:spPr>
          <a:xfrm>
            <a:off x="7591425" y="2143126"/>
            <a:ext cx="1409699" cy="781049"/>
          </a:xfrm>
          <a:prstGeom prst="wedgeRoundRectCallout">
            <a:avLst>
              <a:gd name="adj1" fmla="val -115625"/>
              <a:gd name="adj2" fmla="val 141822"/>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latin typeface="Calibri" pitchFamily="34" charset="0"/>
              <a:cs typeface="Calibri" pitchFamily="34" charset="0"/>
            </a:endParaRPr>
          </a:p>
        </p:txBody>
      </p:sp>
      <p:sp>
        <p:nvSpPr>
          <p:cNvPr id="36" name="TextBox 35"/>
          <p:cNvSpPr txBox="1"/>
          <p:nvPr/>
        </p:nvSpPr>
        <p:spPr>
          <a:xfrm>
            <a:off x="876299" y="1733550"/>
            <a:ext cx="6115051" cy="5262979"/>
          </a:xfrm>
          <a:prstGeom prst="rect">
            <a:avLst/>
          </a:prstGeom>
          <a:noFill/>
        </p:spPr>
        <p:txBody>
          <a:bodyPr wrap="square" rtlCol="0">
            <a:spAutoFit/>
          </a:bodyPr>
          <a:lstStyle/>
          <a:p>
            <a:r>
              <a:rPr lang="en-US" sz="1200" dirty="0" smtClean="0">
                <a:solidFill>
                  <a:srgbClr val="FFD757"/>
                </a:solidFill>
                <a:latin typeface="Calibri Light" pitchFamily="34" charset="0"/>
                <a:cs typeface="Calibri Light" pitchFamily="34" charset="0"/>
              </a:rPr>
              <a:t> (ii)  Presentation. </a:t>
            </a:r>
            <a:br>
              <a:rPr lang="en-US" sz="1200" dirty="0" smtClean="0">
                <a:solidFill>
                  <a:srgbClr val="FFD757"/>
                </a:solidFill>
                <a:latin typeface="Calibri Light" pitchFamily="34" charset="0"/>
                <a:cs typeface="Calibri Light" pitchFamily="34" charset="0"/>
              </a:rPr>
            </a:br>
            <a:r>
              <a:rPr lang="en-US" sz="1200" dirty="0" smtClean="0">
                <a:solidFill>
                  <a:srgbClr val="FFD757"/>
                </a:solidFill>
                <a:latin typeface="Calibri Light" pitchFamily="34" charset="0"/>
                <a:cs typeface="Calibri Light" pitchFamily="34" charset="0"/>
              </a:rPr>
              <a:t>       (a) First let me go over what CBD is. </a:t>
            </a:r>
            <a:r>
              <a:rPr lang="en-US" sz="1200" dirty="0" smtClean="0">
                <a:solidFill>
                  <a:schemeClr val="bg1"/>
                </a:solidFill>
                <a:latin typeface="Calibri Light" pitchFamily="34" charset="0"/>
                <a:cs typeface="Calibri Light" pitchFamily="34" charset="0"/>
              </a:rPr>
              <a:t>It’s one of about 400 compounds in the hemp plant.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It is one of the well-know ones for medicinal use. CBD stands for </a:t>
            </a:r>
            <a:r>
              <a:rPr lang="en-US" sz="1200" dirty="0" err="1" smtClean="0">
                <a:solidFill>
                  <a:schemeClr val="bg1"/>
                </a:solidFill>
                <a:latin typeface="Calibri Light" pitchFamily="34" charset="0"/>
                <a:cs typeface="Calibri Light" pitchFamily="34" charset="0"/>
              </a:rPr>
              <a:t>cannabidiol</a:t>
            </a:r>
            <a:r>
              <a:rPr lang="en-US" sz="1200" dirty="0" smtClean="0">
                <a:solidFill>
                  <a:schemeClr val="bg1"/>
                </a:solidFill>
                <a:latin typeface="Calibri Light" pitchFamily="34" charset="0"/>
                <a:cs typeface="Calibri Light" pitchFamily="34" charset="0"/>
              </a:rPr>
              <a:t>. Another</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is THC, and that stands for </a:t>
            </a:r>
            <a:r>
              <a:rPr lang="en-US" sz="1200" dirty="0" err="1" smtClean="0">
                <a:solidFill>
                  <a:schemeClr val="bg1"/>
                </a:solidFill>
                <a:latin typeface="Calibri Light" pitchFamily="34" charset="0"/>
                <a:cs typeface="Calibri Light" pitchFamily="34" charset="0"/>
              </a:rPr>
              <a:t>Tetrahydrocannabinol</a:t>
            </a:r>
            <a:r>
              <a:rPr lang="en-US" sz="1200" dirty="0" smtClean="0">
                <a:solidFill>
                  <a:schemeClr val="bg1"/>
                </a:solidFill>
                <a:latin typeface="Calibri Light" pitchFamily="34" charset="0"/>
                <a:cs typeface="Calibri Light" pitchFamily="34" charset="0"/>
              </a:rPr>
              <a:t>. This compound is the one that gets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you high/intoxicated.  The hemp we use is a strain very high in CBD, however, the THC</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is very low, and by law it must not be over 0.3% by weight (that’s 1/3</a:t>
            </a:r>
            <a:r>
              <a:rPr lang="en-US" sz="1200" baseline="30000" dirty="0" smtClean="0">
                <a:solidFill>
                  <a:schemeClr val="bg1"/>
                </a:solidFill>
                <a:latin typeface="Calibri Light" pitchFamily="34" charset="0"/>
                <a:cs typeface="Calibri Light" pitchFamily="34" charset="0"/>
              </a:rPr>
              <a:t>rd</a:t>
            </a:r>
            <a:r>
              <a:rPr lang="en-US" sz="1200" dirty="0" smtClean="0">
                <a:solidFill>
                  <a:schemeClr val="bg1"/>
                </a:solidFill>
                <a:latin typeface="Calibri Light" pitchFamily="34" charset="0"/>
                <a:cs typeface="Calibri Light" pitchFamily="34" charset="0"/>
              </a:rPr>
              <a:t> of 1%).  It’s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impossible to get high on that amount of THC.             </a:t>
            </a:r>
            <a:br>
              <a:rPr lang="en-US" sz="1200" dirty="0" smtClean="0">
                <a:solidFill>
                  <a:schemeClr val="bg1"/>
                </a:solidFill>
                <a:latin typeface="Calibri Light" pitchFamily="34" charset="0"/>
                <a:cs typeface="Calibri Light" pitchFamily="34" charset="0"/>
              </a:rPr>
            </a:br>
            <a:r>
              <a:rPr lang="en-US" sz="1200" dirty="0" smtClean="0">
                <a:solidFill>
                  <a:srgbClr val="FFD757"/>
                </a:solidFill>
                <a:latin typeface="Calibri Light" pitchFamily="34" charset="0"/>
                <a:cs typeface="Calibri Light" pitchFamily="34" charset="0"/>
              </a:rPr>
              <a:t>       (b) Some people want zero THC in their CBD.  </a:t>
            </a:r>
            <a:r>
              <a:rPr lang="en-US" sz="1200" dirty="0" smtClean="0">
                <a:solidFill>
                  <a:schemeClr val="bg1"/>
                </a:solidFill>
                <a:latin typeface="Calibri Light" pitchFamily="34" charset="0"/>
                <a:cs typeface="Calibri Light" pitchFamily="34" charset="0"/>
              </a:rPr>
              <a:t>The reason is they either just don’t want any</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THC or they work where drug tests are routinely given and the THC will show in the</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analysis as with CBD use a tiny amount of THC will build up in ones body over time</a:t>
            </a:r>
          </a:p>
          <a:p>
            <a:r>
              <a:rPr lang="en-US" sz="1200" dirty="0" smtClean="0">
                <a:solidFill>
                  <a:srgbClr val="FFD757"/>
                </a:solidFill>
                <a:latin typeface="Calibri Light" pitchFamily="34" charset="0"/>
                <a:cs typeface="Calibri Light" pitchFamily="34" charset="0"/>
              </a:rPr>
              <a:t>       (c) We provide an option of CBD without any THC. </a:t>
            </a:r>
            <a:r>
              <a:rPr lang="en-US" sz="1200" dirty="0" smtClean="0">
                <a:solidFill>
                  <a:schemeClr val="bg1"/>
                </a:solidFill>
                <a:latin typeface="Calibri Light" pitchFamily="34" charset="0"/>
                <a:cs typeface="Calibri Light" pitchFamily="34" charset="0"/>
              </a:rPr>
              <a:t>Using very sophisticated equipment,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we actually take out any THC and leave all the remaining several hundred </a:t>
            </a:r>
            <a:r>
              <a:rPr lang="en-US" sz="1200" dirty="0" err="1" smtClean="0">
                <a:solidFill>
                  <a:schemeClr val="bg1"/>
                </a:solidFill>
                <a:latin typeface="Calibri Light" pitchFamily="34" charset="0"/>
                <a:cs typeface="Calibri Light" pitchFamily="34" charset="0"/>
              </a:rPr>
              <a:t>cannabinoids</a:t>
            </a:r>
            <a:r>
              <a:rPr lang="en-US" sz="1200" dirty="0" smtClean="0">
                <a:solidFill>
                  <a:schemeClr val="bg1"/>
                </a:solidFill>
                <a:latin typeface="Calibri Light" pitchFamily="34" charset="0"/>
                <a:cs typeface="Calibri Light" pitchFamily="34" charset="0"/>
              </a:rPr>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in the extracted oil. </a:t>
            </a:r>
          </a:p>
          <a:p>
            <a:r>
              <a:rPr lang="en-US" sz="1200" dirty="0" smtClean="0">
                <a:solidFill>
                  <a:srgbClr val="FFD757"/>
                </a:solidFill>
                <a:latin typeface="Calibri Light" pitchFamily="34" charset="0"/>
                <a:cs typeface="Calibri Light" pitchFamily="34" charset="0"/>
              </a:rPr>
              <a:t>       (d) Another way to take out the THC. </a:t>
            </a:r>
            <a:r>
              <a:rPr lang="en-US" sz="1200" dirty="0" smtClean="0">
                <a:solidFill>
                  <a:schemeClr val="bg1"/>
                </a:solidFill>
                <a:latin typeface="Calibri Light" pitchFamily="34" charset="0"/>
                <a:cs typeface="Calibri Light" pitchFamily="34" charset="0"/>
              </a:rPr>
              <a:t>Many companies don’t have the means to take out the</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THC, so they simply take out the CBD. Isolate it. Now while this gives you a THC free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product you end up without the balance of the hemp’s other compounds such as CBG,</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CBC, CBN and a few hundred more, the </a:t>
            </a:r>
            <a:r>
              <a:rPr lang="en-US" sz="1200" dirty="0" err="1" smtClean="0">
                <a:solidFill>
                  <a:schemeClr val="bg1"/>
                </a:solidFill>
                <a:latin typeface="Calibri Light" pitchFamily="34" charset="0"/>
                <a:cs typeface="Calibri Light" pitchFamily="34" charset="0"/>
              </a:rPr>
              <a:t>terpenes</a:t>
            </a:r>
            <a:r>
              <a:rPr lang="en-US" sz="1200" dirty="0" smtClean="0">
                <a:solidFill>
                  <a:schemeClr val="bg1"/>
                </a:solidFill>
                <a:latin typeface="Calibri Light" pitchFamily="34" charset="0"/>
                <a:cs typeface="Calibri Light" pitchFamily="34" charset="0"/>
              </a:rPr>
              <a:t>, </a:t>
            </a:r>
            <a:r>
              <a:rPr lang="en-US" sz="1200" dirty="0" err="1" smtClean="0">
                <a:solidFill>
                  <a:schemeClr val="bg1"/>
                </a:solidFill>
                <a:latin typeface="Calibri Light" pitchFamily="34" charset="0"/>
                <a:cs typeface="Calibri Light" pitchFamily="34" charset="0"/>
              </a:rPr>
              <a:t>flavonoids</a:t>
            </a:r>
            <a:r>
              <a:rPr lang="en-US" sz="1200" dirty="0" smtClean="0">
                <a:solidFill>
                  <a:schemeClr val="bg1"/>
                </a:solidFill>
                <a:latin typeface="Calibri Light" pitchFamily="34" charset="0"/>
                <a:cs typeface="Calibri Light" pitchFamily="34" charset="0"/>
              </a:rPr>
              <a:t> and other compounds that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together provide you the full benefit of all the compounds. </a:t>
            </a:r>
          </a:p>
          <a:p>
            <a:r>
              <a:rPr lang="en-US" sz="1200" dirty="0" smtClean="0">
                <a:solidFill>
                  <a:srgbClr val="FFD757"/>
                </a:solidFill>
                <a:latin typeface="Calibri Light" pitchFamily="34" charset="0"/>
                <a:cs typeface="Calibri Light" pitchFamily="34" charset="0"/>
              </a:rPr>
              <a:t>       (e) Harvesting and drying the hemp is critical </a:t>
            </a:r>
            <a:r>
              <a:rPr lang="en-US" sz="1200" dirty="0" smtClean="0">
                <a:solidFill>
                  <a:schemeClr val="bg1"/>
                </a:solidFill>
                <a:latin typeface="Calibri Light" pitchFamily="34" charset="0"/>
                <a:cs typeface="Calibri Light" pitchFamily="34" charset="0"/>
              </a:rPr>
              <a:t>as with too much handling and moving around</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it damages the plant including the </a:t>
            </a:r>
            <a:r>
              <a:rPr lang="en-US" sz="1200" dirty="0" err="1" smtClean="0">
                <a:solidFill>
                  <a:schemeClr val="bg1"/>
                </a:solidFill>
                <a:latin typeface="Calibri Light" pitchFamily="34" charset="0"/>
                <a:cs typeface="Calibri Light" pitchFamily="34" charset="0"/>
              </a:rPr>
              <a:t>trichomes</a:t>
            </a:r>
            <a:r>
              <a:rPr lang="en-US" sz="1200" dirty="0" smtClean="0">
                <a:solidFill>
                  <a:schemeClr val="bg1"/>
                </a:solidFill>
                <a:latin typeface="Calibri Light" pitchFamily="34" charset="0"/>
                <a:cs typeface="Calibri Light" pitchFamily="34" charset="0"/>
              </a:rPr>
              <a:t>, the sugary looking substance on many of</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the leaves that form the colas (flowers of the plant). And the drying/curing process must</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be done slowly and not in a very hot or cold environment either.</a:t>
            </a:r>
            <a:br>
              <a:rPr lang="en-US" sz="1200" dirty="0" smtClean="0">
                <a:solidFill>
                  <a:schemeClr val="bg1"/>
                </a:solidFill>
                <a:latin typeface="Calibri Light" pitchFamily="34" charset="0"/>
                <a:cs typeface="Calibri Light" pitchFamily="34" charset="0"/>
              </a:rPr>
            </a:br>
            <a:r>
              <a:rPr lang="en-US" sz="1200" dirty="0" smtClean="0">
                <a:solidFill>
                  <a:srgbClr val="FFD757"/>
                </a:solidFill>
                <a:latin typeface="Calibri Light" pitchFamily="34" charset="0"/>
                <a:cs typeface="Calibri Light" pitchFamily="34" charset="0"/>
              </a:rPr>
              <a:t>        (f) A little about our background. </a:t>
            </a:r>
            <a:r>
              <a:rPr lang="en-US" sz="1200" dirty="0" smtClean="0">
                <a:solidFill>
                  <a:schemeClr val="bg1"/>
                </a:solidFill>
                <a:latin typeface="Calibri Light" pitchFamily="34" charset="0"/>
                <a:cs typeface="Calibri Light" pitchFamily="34" charset="0"/>
              </a:rPr>
              <a:t>We started 16 years ago using agricultural oils to make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biodiesel, and this experience is now being carried over to take the oil from hemp and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process it as per what our customer requires. There are many other compounds in the</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hemp plant that can be extracted and used on their own or combined with others.</a:t>
            </a:r>
            <a:br>
              <a:rPr lang="en-US" sz="1200" dirty="0" smtClean="0">
                <a:solidFill>
                  <a:schemeClr val="bg1"/>
                </a:solidFill>
                <a:latin typeface="Calibri Light" pitchFamily="34" charset="0"/>
                <a:cs typeface="Calibri Light" pitchFamily="34" charset="0"/>
              </a:rPr>
            </a:br>
            <a:endParaRPr lang="en-US" sz="1200" dirty="0">
              <a:solidFill>
                <a:schemeClr val="bg1"/>
              </a:solidFill>
            </a:endParaRPr>
          </a:p>
        </p:txBody>
      </p:sp>
      <p:sp>
        <p:nvSpPr>
          <p:cNvPr id="21" name="TextBox 20"/>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28" name="TextBox 27"/>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22</a:t>
            </a:r>
            <a:endParaRPr lang="en-US" dirty="0">
              <a:solidFill>
                <a:schemeClr val="bg1"/>
              </a:solidFill>
            </a:endParaRPr>
          </a:p>
        </p:txBody>
      </p:sp>
      <p:sp>
        <p:nvSpPr>
          <p:cNvPr id="34" name="TextBox 33"/>
          <p:cNvSpPr txBox="1"/>
          <p:nvPr/>
        </p:nvSpPr>
        <p:spPr>
          <a:xfrm>
            <a:off x="7581900" y="2152650"/>
            <a:ext cx="1409700" cy="738664"/>
          </a:xfrm>
          <a:prstGeom prst="rect">
            <a:avLst/>
          </a:prstGeom>
          <a:noFill/>
        </p:spPr>
        <p:txBody>
          <a:bodyPr wrap="square" rtlCol="0">
            <a:spAutoFit/>
          </a:bodyPr>
          <a:lstStyle/>
          <a:p>
            <a:pPr algn="ctr"/>
            <a:r>
              <a:rPr lang="en-US" sz="1200" b="1" u="sng" dirty="0" smtClean="0">
                <a:solidFill>
                  <a:srgbClr val="FF0000"/>
                </a:solidFill>
                <a:latin typeface="Calibri" pitchFamily="34" charset="0"/>
                <a:cs typeface="Calibri" pitchFamily="34" charset="0"/>
              </a:rPr>
              <a:t>TIP #4</a:t>
            </a:r>
          </a:p>
          <a:p>
            <a:pPr algn="ctr"/>
            <a:r>
              <a:rPr lang="en-US" sz="1000" dirty="0" smtClean="0">
                <a:latin typeface="Calibri" pitchFamily="34" charset="0"/>
                <a:cs typeface="Calibri" pitchFamily="34" charset="0"/>
              </a:rPr>
              <a:t>This is a partial  draft of a typical presentation and to be completed</a:t>
            </a:r>
            <a:endParaRPr lang="en-US" sz="1000" dirty="0">
              <a:latin typeface="Calibri" pitchFamily="34" charset="0"/>
              <a:cs typeface="Calibri" pitchFamily="34" charset="0"/>
            </a:endParaRPr>
          </a:p>
        </p:txBody>
      </p:sp>
      <p:pic>
        <p:nvPicPr>
          <p:cNvPr id="16" name="Picture 1">
            <a:hlinkClick r:id="rId2" action="ppaction://hlinksldjump"/>
          </p:cNvPr>
          <p:cNvPicPr>
            <a:picLocks noChangeAspect="1" noChangeArrowheads="1"/>
          </p:cNvPicPr>
          <p:nvPr/>
        </p:nvPicPr>
        <p:blipFill>
          <a:blip r:embed="rId3"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4083276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 xmlns:a16="http://schemas.microsoft.com/office/drawing/2014/main" id="{CD9E6F4F-B4A7-41FF-AD39-C346D2D33E87}"/>
              </a:ext>
            </a:extLst>
          </p:cNvPr>
          <p:cNvSpPr/>
          <p:nvPr/>
        </p:nvSpPr>
        <p:spPr>
          <a:xfrm rot="20711217">
            <a:off x="6003139" y="44753"/>
            <a:ext cx="1932675"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 xmlns:a16="http://schemas.microsoft.com/office/drawing/2014/main" id="{1F4A1F68-3331-4D07-B7D3-15021BCF5F3C}"/>
              </a:ext>
            </a:extLst>
          </p:cNvPr>
          <p:cNvSpPr/>
          <p:nvPr/>
        </p:nvSpPr>
        <p:spPr>
          <a:xfrm>
            <a:off x="0" y="0"/>
            <a:ext cx="7092176"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757"/>
              </a:solidFill>
            </a:endParaRPr>
          </a:p>
        </p:txBody>
      </p:sp>
      <p:sp>
        <p:nvSpPr>
          <p:cNvPr id="16" name="Rectangle 15">
            <a:extLst>
              <a:ext uri="{FF2B5EF4-FFF2-40B4-BE49-F238E27FC236}">
                <a16:creationId xmlns="" xmlns:a16="http://schemas.microsoft.com/office/drawing/2014/main" id="{2E1F7C40-1D61-4A7F-8B61-ECC66496D7BA}"/>
              </a:ext>
            </a:extLst>
          </p:cNvPr>
          <p:cNvSpPr/>
          <p:nvPr/>
        </p:nvSpPr>
        <p:spPr>
          <a:xfrm>
            <a:off x="1295109" y="6294357"/>
            <a:ext cx="2248191" cy="496290"/>
          </a:xfrm>
          <a:prstGeom prst="rect">
            <a:avLst/>
          </a:prstGeom>
          <a:effectLst/>
        </p:spPr>
        <p:txBody>
          <a:bodyPr wrap="square">
            <a:spAutoFit/>
          </a:bodyPr>
          <a:lstStyle/>
          <a:p>
            <a:pPr>
              <a:lnSpc>
                <a:spcPct val="125000"/>
              </a:lnSpc>
            </a:pPr>
            <a:r>
              <a:rPr lang="en-US" sz="700" dirty="0">
                <a:latin typeface="Microsoft JhengHei" panose="020B0604030504040204" pitchFamily="34" charset="-120"/>
                <a:ea typeface="Microsoft JhengHei" panose="020B0604030504040204" pitchFamily="34" charset="-120"/>
              </a:rPr>
              <a:t>(Above) Two distillations columns:: one for methanol removal the other for final biodiesel distillation</a:t>
            </a:r>
          </a:p>
        </p:txBody>
      </p:sp>
      <p:sp>
        <p:nvSpPr>
          <p:cNvPr id="12" name="Rectangle 11">
            <a:extLst>
              <a:ext uri="{FF2B5EF4-FFF2-40B4-BE49-F238E27FC236}">
                <a16:creationId xmlns="" xmlns:a16="http://schemas.microsoft.com/office/drawing/2014/main" id="{5F02CA2A-AE3D-490E-A8EB-82F6C1B0476C}"/>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20">
            <a:extLst>
              <a:ext uri="{FF2B5EF4-FFF2-40B4-BE49-F238E27FC236}">
                <a16:creationId xmlns="" xmlns:a16="http://schemas.microsoft.com/office/drawing/2014/main" id="{734509E9-24CB-495B-8D5D-21982DA5AC15}"/>
              </a:ext>
            </a:extLst>
          </p:cNvPr>
          <p:cNvGraphicFramePr>
            <a:graphicFrameLocks noGrp="1"/>
          </p:cNvGraphicFramePr>
          <p:nvPr>
            <p:extLst>
              <p:ext uri="{D42A27DB-BD31-4B8C-83A1-F6EECF244321}">
                <p14:modId xmlns="" xmlns:p14="http://schemas.microsoft.com/office/powerpoint/2010/main" val="485460516"/>
              </p:ext>
            </p:extLst>
          </p:nvPr>
        </p:nvGraphicFramePr>
        <p:xfrm>
          <a:off x="647697" y="1865467"/>
          <a:ext cx="4752978" cy="3776363"/>
        </p:xfrm>
        <a:graphic>
          <a:graphicData uri="http://schemas.openxmlformats.org/drawingml/2006/table">
            <a:tbl>
              <a:tblPr>
                <a:effectLst>
                  <a:innerShdw blurRad="63500" dist="50800" dir="8100000">
                    <a:prstClr val="black">
                      <a:alpha val="50000"/>
                    </a:prstClr>
                  </a:innerShdw>
                </a:effectLst>
                <a:tableStyleId>{5C22544A-7EE6-4342-B048-85BDC9FD1C3A}</a:tableStyleId>
              </a:tblPr>
              <a:tblGrid>
                <a:gridCol w="2057403">
                  <a:extLst>
                    <a:ext uri="{9D8B030D-6E8A-4147-A177-3AD203B41FA5}">
                      <a16:colId xmlns="" xmlns:a16="http://schemas.microsoft.com/office/drawing/2014/main" val="1690328630"/>
                    </a:ext>
                  </a:extLst>
                </a:gridCol>
                <a:gridCol w="619125">
                  <a:extLst>
                    <a:ext uri="{9D8B030D-6E8A-4147-A177-3AD203B41FA5}">
                      <a16:colId xmlns="" xmlns:a16="http://schemas.microsoft.com/office/drawing/2014/main" val="3432862901"/>
                    </a:ext>
                  </a:extLst>
                </a:gridCol>
                <a:gridCol w="714375">
                  <a:extLst>
                    <a:ext uri="{9D8B030D-6E8A-4147-A177-3AD203B41FA5}">
                      <a16:colId xmlns="" xmlns:a16="http://schemas.microsoft.com/office/drawing/2014/main" val="293992791"/>
                    </a:ext>
                  </a:extLst>
                </a:gridCol>
                <a:gridCol w="742950">
                  <a:extLst>
                    <a:ext uri="{9D8B030D-6E8A-4147-A177-3AD203B41FA5}">
                      <a16:colId xmlns="" xmlns:a16="http://schemas.microsoft.com/office/drawing/2014/main" val="30203805"/>
                    </a:ext>
                  </a:extLst>
                </a:gridCol>
                <a:gridCol w="619125">
                  <a:extLst>
                    <a:ext uri="{9D8B030D-6E8A-4147-A177-3AD203B41FA5}">
                      <a16:colId xmlns="" xmlns:a16="http://schemas.microsoft.com/office/drawing/2014/main" val="3557932136"/>
                    </a:ext>
                  </a:extLst>
                </a:gridCol>
              </a:tblGrid>
              <a:tr h="543781">
                <a:tc>
                  <a:txBody>
                    <a:bodyPr/>
                    <a:lstStyle/>
                    <a:p>
                      <a:pPr algn="l" fontAlgn="b"/>
                      <a:r>
                        <a:rPr lang="en-US" sz="1100" b="0" u="none" strike="noStrike" dirty="0" smtClean="0">
                          <a:solidFill>
                            <a:schemeClr val="tx1"/>
                          </a:solidFill>
                          <a:effectLst/>
                          <a:latin typeface="Calibri" pitchFamily="34" charset="0"/>
                          <a:ea typeface="Microsoft JhengHei Light" panose="020B0304030504040204" pitchFamily="34" charset="-120"/>
                          <a:cs typeface="Calibri" pitchFamily="34" charset="0"/>
                        </a:rPr>
                        <a:t>&gt;80% CBD Broad Spectrum. </a:t>
                      </a:r>
                      <a:br>
                        <a:rPr lang="en-US" sz="1100" b="0" u="none" strike="noStrike" dirty="0" smtClean="0">
                          <a:solidFill>
                            <a:schemeClr val="tx1"/>
                          </a:solidFill>
                          <a:effectLst/>
                          <a:latin typeface="Calibri" pitchFamily="34" charset="0"/>
                          <a:ea typeface="Microsoft JhengHei Light" panose="020B0304030504040204" pitchFamily="34" charset="-120"/>
                          <a:cs typeface="Calibri" pitchFamily="34" charset="0"/>
                        </a:rPr>
                      </a:br>
                      <a:r>
                        <a:rPr lang="en-US" sz="1100" b="0" u="none" strike="noStrike" dirty="0" smtClean="0">
                          <a:solidFill>
                            <a:schemeClr val="tx1"/>
                          </a:solidFill>
                          <a:effectLst/>
                          <a:latin typeface="Calibri" pitchFamily="34" charset="0"/>
                          <a:ea typeface="Microsoft JhengHei Light" panose="020B0304030504040204" pitchFamily="34" charset="-120"/>
                          <a:cs typeface="Calibri" pitchFamily="34" charset="0"/>
                        </a:rPr>
                        <a:t>Non-detectable THC (0.00%) </a:t>
                      </a:r>
                      <a:endParaRPr lang="en-US" sz="1100" b="0" i="0" u="none" strike="noStrike" dirty="0">
                        <a:solidFill>
                          <a:schemeClr val="tx1"/>
                        </a:solidFill>
                        <a:effectLst/>
                        <a:latin typeface="Calibri" pitchFamily="34" charset="0"/>
                        <a:ea typeface="Microsoft JhengHei Light" panose="020B0304030504040204" pitchFamily="34" charset="-120"/>
                        <a:cs typeface="Calibri" pitchFamily="34" charset="0"/>
                      </a:endParaRPr>
                    </a:p>
                  </a:txBody>
                  <a:tcPr marL="171450" marR="9525" marT="9525" marB="0" anchor="ctr">
                    <a:lnL w="12700" cap="flat" cmpd="sng" algn="ctr">
                      <a:solidFill>
                        <a:srgbClr val="256B9E"/>
                      </a:solidFill>
                      <a:prstDash val="solid"/>
                      <a:round/>
                      <a:headEnd type="none" w="med" len="med"/>
                      <a:tailEnd type="none" w="med" len="med"/>
                    </a:lnL>
                    <a:solidFill>
                      <a:schemeClr val="accent1">
                        <a:lumMod val="40000"/>
                        <a:lumOff val="60000"/>
                      </a:schemeClr>
                    </a:solidFill>
                  </a:tcPr>
                </a:tc>
                <a:tc>
                  <a:txBody>
                    <a:bodyPr/>
                    <a:lstStyle/>
                    <a:p>
                      <a:pPr algn="ctr" fontAlgn="ctr"/>
                      <a:r>
                        <a:rPr lang="en-US" sz="1100" b="0" i="0" u="none" strike="noStrike" dirty="0" smtClean="0">
                          <a:solidFill>
                            <a:srgbClr val="000000"/>
                          </a:solidFill>
                          <a:latin typeface="Calibri"/>
                        </a:rPr>
                        <a:t>$6,000</a:t>
                      </a:r>
                      <a:endParaRPr lang="en-US" sz="1100" b="0" i="0" u="none" strike="noStrike" dirty="0">
                        <a:solidFill>
                          <a:srgbClr val="000000"/>
                        </a:solidFill>
                        <a:latin typeface="Calibri"/>
                      </a:endParaRPr>
                    </a:p>
                  </a:txBody>
                  <a:tcPr marL="0" marR="0" marT="0" marB="0" anchor="ctr">
                    <a:lnR w="12700" cap="flat" cmpd="sng" algn="ctr">
                      <a:solidFill>
                        <a:schemeClr val="bg1">
                          <a:lumMod val="95000"/>
                        </a:schemeClr>
                      </a:solidFill>
                      <a:prstDash val="solid"/>
                      <a:round/>
                      <a:headEnd type="none" w="med" len="med"/>
                      <a:tailEnd type="none" w="med" len="med"/>
                    </a:lnR>
                    <a:solidFill>
                      <a:schemeClr val="accent1">
                        <a:lumMod val="40000"/>
                        <a:lumOff val="60000"/>
                      </a:schemeClr>
                    </a:solidFill>
                  </a:tcPr>
                </a:tc>
                <a:tc>
                  <a:txBody>
                    <a:bodyPr/>
                    <a:lstStyle/>
                    <a:p>
                      <a:pPr algn="ctr" fontAlgn="b"/>
                      <a:r>
                        <a:rPr lang="en-US" sz="1100" b="0" i="0" u="none" strike="noStrike" dirty="0">
                          <a:solidFill>
                            <a:srgbClr val="000000"/>
                          </a:solidFill>
                          <a:latin typeface="Calibri"/>
                        </a:rPr>
                        <a:t>$5,742</a:t>
                      </a:r>
                    </a:p>
                  </a:txBody>
                  <a:tcPr marL="0" marR="0" marT="0" marB="0" anchor="ctr">
                    <a:lnL w="12700" cap="flat" cmpd="sng" algn="ctr">
                      <a:solidFill>
                        <a:schemeClr val="bg1">
                          <a:lumMod val="95000"/>
                        </a:schemeClr>
                      </a:solidFill>
                      <a:prstDash val="solid"/>
                      <a:round/>
                      <a:headEnd type="none" w="med" len="med"/>
                      <a:tailEnd type="none" w="med" len="med"/>
                    </a:lnL>
                    <a:solidFill>
                      <a:schemeClr val="accent1">
                        <a:lumMod val="40000"/>
                        <a:lumOff val="60000"/>
                      </a:schemeClr>
                    </a:solidFill>
                  </a:tcPr>
                </a:tc>
                <a:tc>
                  <a:txBody>
                    <a:bodyPr/>
                    <a:lstStyle/>
                    <a:p>
                      <a:pPr algn="ctr" fontAlgn="b"/>
                      <a:r>
                        <a:rPr lang="en-US" sz="1100" b="0" i="0" u="none" strike="noStrike" dirty="0">
                          <a:solidFill>
                            <a:srgbClr val="000000"/>
                          </a:solidFill>
                          <a:latin typeface="Calibri"/>
                        </a:rPr>
                        <a:t>$4,842</a:t>
                      </a:r>
                    </a:p>
                  </a:txBody>
                  <a:tcPr marL="0" marR="0" marT="0" marB="0" anchor="ctr">
                    <a:solidFill>
                      <a:schemeClr val="accent1">
                        <a:lumMod val="40000"/>
                        <a:lumOff val="60000"/>
                      </a:schemeClr>
                    </a:solidFill>
                  </a:tcPr>
                </a:tc>
                <a:tc>
                  <a:txBody>
                    <a:bodyPr/>
                    <a:lstStyle/>
                    <a:p>
                      <a:pPr algn="ctr" fontAlgn="b"/>
                      <a:r>
                        <a:rPr lang="en-US" sz="1100" b="0" i="0" u="none" strike="noStrike" dirty="0">
                          <a:solidFill>
                            <a:srgbClr val="000000"/>
                          </a:solidFill>
                          <a:latin typeface="Calibri"/>
                        </a:rPr>
                        <a:t>$4,242</a:t>
                      </a:r>
                    </a:p>
                  </a:txBody>
                  <a:tcPr marL="0" marR="0" marT="0" marB="0" anchor="ctr">
                    <a:lnR w="12700" cap="flat" cmpd="sng" algn="ctr">
                      <a:solidFill>
                        <a:srgbClr val="256B9E"/>
                      </a:solidFill>
                      <a:prstDash val="solid"/>
                      <a:round/>
                      <a:headEnd type="none" w="med" len="med"/>
                      <a:tailEnd type="none" w="med" len="med"/>
                    </a:lnR>
                    <a:solidFill>
                      <a:schemeClr val="accent1">
                        <a:lumMod val="40000"/>
                        <a:lumOff val="60000"/>
                      </a:schemeClr>
                    </a:solidFill>
                  </a:tcPr>
                </a:tc>
                <a:extLst>
                  <a:ext uri="{0D108BD9-81ED-4DB2-BD59-A6C34878D82A}">
                    <a16:rowId xmlns="" xmlns:a16="http://schemas.microsoft.com/office/drawing/2014/main" val="1634975820"/>
                  </a:ext>
                </a:extLst>
              </a:tr>
              <a:tr h="553791">
                <a:tc>
                  <a:txBody>
                    <a:bodyPr/>
                    <a:lstStyle/>
                    <a:p>
                      <a:pPr algn="l" fontAlgn="b"/>
                      <a:r>
                        <a:rPr lang="en-US" sz="1100" b="0" dirty="0" smtClean="0">
                          <a:solidFill>
                            <a:schemeClr val="tx1"/>
                          </a:solidFill>
                          <a:latin typeface="Calibri" pitchFamily="34" charset="0"/>
                          <a:cs typeface="Calibri" pitchFamily="34" charset="0"/>
                        </a:rPr>
                        <a:t>&gt;80% CBD Full Spectrum, THC &lt;0.03%, w/Majors</a:t>
                      </a:r>
                      <a:endParaRPr lang="en-US" sz="1100" b="0" i="0" u="none" strike="noStrike" dirty="0">
                        <a:solidFill>
                          <a:schemeClr val="tx1"/>
                        </a:solidFill>
                        <a:effectLst/>
                        <a:latin typeface="Calibri" pitchFamily="34" charset="0"/>
                        <a:ea typeface="Microsoft JhengHei Light" panose="020B0304030504040204" pitchFamily="34" charset="-120"/>
                        <a:cs typeface="Calibri" pitchFamily="34" charset="0"/>
                      </a:endParaRPr>
                    </a:p>
                  </a:txBody>
                  <a:tcPr marL="171450" marR="9525" marT="9525" marB="0" anchor="ctr">
                    <a:lnL w="12700" cap="flat" cmpd="sng" algn="ctr">
                      <a:solidFill>
                        <a:srgbClr val="256B9E"/>
                      </a:solidFill>
                      <a:prstDash val="solid"/>
                      <a:round/>
                      <a:headEnd type="none" w="med" len="med"/>
                      <a:tailEnd type="none" w="med" len="med"/>
                    </a:lnL>
                    <a:solidFill>
                      <a:schemeClr val="accent1">
                        <a:lumMod val="40000"/>
                        <a:lumOff val="60000"/>
                      </a:schemeClr>
                    </a:solidFill>
                  </a:tcPr>
                </a:tc>
                <a:tc>
                  <a:txBody>
                    <a:bodyPr/>
                    <a:lstStyle/>
                    <a:p>
                      <a:pPr algn="ctr" fontAlgn="ctr"/>
                      <a:r>
                        <a:rPr lang="en-US" sz="1100" b="0" i="0" u="none" strike="noStrike" dirty="0" smtClean="0">
                          <a:solidFill>
                            <a:srgbClr val="000000"/>
                          </a:solidFill>
                          <a:latin typeface="Calibri"/>
                        </a:rPr>
                        <a:t>4,200</a:t>
                      </a:r>
                      <a:endParaRPr lang="en-US" sz="1100" b="0" i="0" u="none" strike="noStrike" dirty="0">
                        <a:solidFill>
                          <a:srgbClr val="000000"/>
                        </a:solidFill>
                        <a:latin typeface="Calibri"/>
                      </a:endParaRPr>
                    </a:p>
                  </a:txBody>
                  <a:tcPr marL="0" marR="0" marT="0" marB="0" anchor="ctr">
                    <a:lnR w="12700" cap="flat" cmpd="sng" algn="ctr">
                      <a:solidFill>
                        <a:schemeClr val="bg1">
                          <a:lumMod val="95000"/>
                        </a:schemeClr>
                      </a:solidFill>
                      <a:prstDash val="solid"/>
                      <a:round/>
                      <a:headEnd type="none" w="med" len="med"/>
                      <a:tailEnd type="none" w="med" len="med"/>
                    </a:lnR>
                    <a:solidFill>
                      <a:schemeClr val="accent1">
                        <a:lumMod val="40000"/>
                        <a:lumOff val="60000"/>
                      </a:schemeClr>
                    </a:solidFill>
                  </a:tcPr>
                </a:tc>
                <a:tc>
                  <a:txBody>
                    <a:bodyPr/>
                    <a:lstStyle/>
                    <a:p>
                      <a:pPr algn="ctr" fontAlgn="ctr"/>
                      <a:r>
                        <a:rPr lang="en-US" sz="1100" b="0" i="0" u="none" strike="noStrike">
                          <a:solidFill>
                            <a:srgbClr val="000000"/>
                          </a:solidFill>
                          <a:latin typeface="Calibri"/>
                        </a:rPr>
                        <a:t>3,767</a:t>
                      </a:r>
                    </a:p>
                  </a:txBody>
                  <a:tcPr marL="0" marR="0" marT="0" marB="0" anchor="ctr">
                    <a:lnL w="12700" cap="flat" cmpd="sng" algn="ctr">
                      <a:solidFill>
                        <a:schemeClr val="bg1">
                          <a:lumMod val="95000"/>
                        </a:schemeClr>
                      </a:solidFill>
                      <a:prstDash val="solid"/>
                      <a:round/>
                      <a:headEnd type="none" w="med" len="med"/>
                      <a:tailEnd type="none" w="med" len="med"/>
                    </a:lnL>
                    <a:solidFill>
                      <a:schemeClr val="accent1">
                        <a:lumMod val="40000"/>
                        <a:lumOff val="60000"/>
                      </a:schemeClr>
                    </a:solidFill>
                  </a:tcPr>
                </a:tc>
                <a:tc>
                  <a:txBody>
                    <a:bodyPr/>
                    <a:lstStyle/>
                    <a:p>
                      <a:pPr algn="ctr" fontAlgn="b"/>
                      <a:r>
                        <a:rPr lang="en-US" sz="1100" b="0" i="0" u="none" strike="noStrike">
                          <a:solidFill>
                            <a:srgbClr val="000000"/>
                          </a:solidFill>
                          <a:latin typeface="Calibri"/>
                        </a:rPr>
                        <a:t>3,067</a:t>
                      </a:r>
                    </a:p>
                  </a:txBody>
                  <a:tcPr marL="0" marR="0" marT="0" marB="0" anchor="ctr">
                    <a:solidFill>
                      <a:schemeClr val="accent1">
                        <a:lumMod val="40000"/>
                        <a:lumOff val="60000"/>
                      </a:schemeClr>
                    </a:solidFill>
                  </a:tcPr>
                </a:tc>
                <a:tc>
                  <a:txBody>
                    <a:bodyPr/>
                    <a:lstStyle/>
                    <a:p>
                      <a:pPr algn="ctr" fontAlgn="b"/>
                      <a:r>
                        <a:rPr lang="en-US" sz="1100" b="0" i="0" u="none" strike="noStrike">
                          <a:solidFill>
                            <a:srgbClr val="000000"/>
                          </a:solidFill>
                          <a:latin typeface="Calibri"/>
                        </a:rPr>
                        <a:t>2,667</a:t>
                      </a:r>
                    </a:p>
                  </a:txBody>
                  <a:tcPr marL="0" marR="0" marT="0" marB="0" anchor="ctr">
                    <a:lnR w="12700" cap="flat" cmpd="sng" algn="ctr">
                      <a:solidFill>
                        <a:srgbClr val="256B9E"/>
                      </a:solidFill>
                      <a:prstDash val="solid"/>
                      <a:round/>
                      <a:headEnd type="none" w="med" len="med"/>
                      <a:tailEnd type="none" w="med" len="med"/>
                    </a:lnR>
                    <a:solidFill>
                      <a:schemeClr val="accent1">
                        <a:lumMod val="40000"/>
                        <a:lumOff val="60000"/>
                      </a:schemeClr>
                    </a:solidFill>
                  </a:tcPr>
                </a:tc>
                <a:extLst>
                  <a:ext uri="{0D108BD9-81ED-4DB2-BD59-A6C34878D82A}">
                    <a16:rowId xmlns="" xmlns:a16="http://schemas.microsoft.com/office/drawing/2014/main" val="3585339741"/>
                  </a:ext>
                </a:extLst>
              </a:tr>
              <a:tr h="542008">
                <a:tc>
                  <a:txBody>
                    <a:bodyPr/>
                    <a:lstStyle/>
                    <a:p>
                      <a:pPr algn="l" fontAlgn="b"/>
                      <a:r>
                        <a:rPr lang="en-US" sz="1100" b="0" dirty="0" smtClean="0">
                          <a:solidFill>
                            <a:schemeClr val="tx1"/>
                          </a:solidFill>
                          <a:latin typeface="Calibri" pitchFamily="34" charset="0"/>
                          <a:cs typeface="Calibri" pitchFamily="34" charset="0"/>
                        </a:rPr>
                        <a:t>&gt;80% CBD Full Spectrum, THC &lt;0.03%, w/Majors</a:t>
                      </a:r>
                      <a:endParaRPr lang="en-US" sz="1100" b="0" i="0" u="none" strike="noStrike" dirty="0">
                        <a:solidFill>
                          <a:schemeClr val="tx1"/>
                        </a:solidFill>
                        <a:effectLst/>
                        <a:latin typeface="Calibri" pitchFamily="34" charset="0"/>
                        <a:ea typeface="Microsoft JhengHei Light" panose="020B0304030504040204" pitchFamily="34" charset="-120"/>
                        <a:cs typeface="Calibri" pitchFamily="34" charset="0"/>
                      </a:endParaRPr>
                    </a:p>
                  </a:txBody>
                  <a:tcPr marL="171450" marR="9525" marT="9525" marB="0" anchor="ctr">
                    <a:lnL w="12700" cap="flat" cmpd="sng" algn="ctr">
                      <a:solidFill>
                        <a:srgbClr val="256B9E"/>
                      </a:solidFill>
                      <a:prstDash val="solid"/>
                      <a:round/>
                      <a:headEnd type="none" w="med" len="med"/>
                      <a:tailEnd type="none" w="med" len="med"/>
                    </a:lnL>
                    <a:solidFill>
                      <a:schemeClr val="accent1">
                        <a:lumMod val="40000"/>
                        <a:lumOff val="60000"/>
                      </a:schemeClr>
                    </a:solidFill>
                  </a:tcPr>
                </a:tc>
                <a:tc>
                  <a:txBody>
                    <a:bodyPr/>
                    <a:lstStyle/>
                    <a:p>
                      <a:pPr algn="ctr" fontAlgn="ctr"/>
                      <a:r>
                        <a:rPr lang="en-US" sz="1100" b="0" i="0" u="none" strike="noStrike" dirty="0" smtClean="0">
                          <a:solidFill>
                            <a:srgbClr val="000000"/>
                          </a:solidFill>
                          <a:latin typeface="Calibri"/>
                        </a:rPr>
                        <a:t>3,700</a:t>
                      </a:r>
                      <a:endParaRPr lang="en-US" sz="1100" b="0" i="0" u="none" strike="noStrike" dirty="0">
                        <a:solidFill>
                          <a:srgbClr val="000000"/>
                        </a:solidFill>
                        <a:latin typeface="Calibri"/>
                      </a:endParaRPr>
                    </a:p>
                  </a:txBody>
                  <a:tcPr marL="0" marR="0" marT="0" marB="0" anchor="ctr">
                    <a:lnR w="12700" cap="flat" cmpd="sng" algn="ctr">
                      <a:solidFill>
                        <a:schemeClr val="bg1">
                          <a:lumMod val="95000"/>
                        </a:schemeClr>
                      </a:solidFill>
                      <a:prstDash val="solid"/>
                      <a:round/>
                      <a:headEnd type="none" w="med" len="med"/>
                      <a:tailEnd type="none" w="med" len="med"/>
                    </a:lnR>
                    <a:solidFill>
                      <a:schemeClr val="accent1">
                        <a:lumMod val="40000"/>
                        <a:lumOff val="60000"/>
                      </a:schemeClr>
                    </a:solidFill>
                  </a:tcPr>
                </a:tc>
                <a:tc>
                  <a:txBody>
                    <a:bodyPr/>
                    <a:lstStyle/>
                    <a:p>
                      <a:pPr algn="ctr" fontAlgn="ctr"/>
                      <a:r>
                        <a:rPr lang="en-US" sz="1100" b="0" i="0" u="none" strike="noStrike">
                          <a:solidFill>
                            <a:srgbClr val="000000"/>
                          </a:solidFill>
                          <a:latin typeface="Calibri"/>
                        </a:rPr>
                        <a:t>4,373</a:t>
                      </a:r>
                    </a:p>
                  </a:txBody>
                  <a:tcPr marL="0" marR="0" marT="0" marB="0" anchor="ctr">
                    <a:lnL w="12700" cap="flat" cmpd="sng" algn="ctr">
                      <a:solidFill>
                        <a:schemeClr val="bg1">
                          <a:lumMod val="95000"/>
                        </a:schemeClr>
                      </a:solidFill>
                      <a:prstDash val="solid"/>
                      <a:round/>
                      <a:headEnd type="none" w="med" len="med"/>
                      <a:tailEnd type="none" w="med" len="med"/>
                    </a:lnL>
                    <a:solidFill>
                      <a:schemeClr val="accent1">
                        <a:lumMod val="40000"/>
                        <a:lumOff val="60000"/>
                      </a:schemeClr>
                    </a:solidFill>
                  </a:tcPr>
                </a:tc>
                <a:tc>
                  <a:txBody>
                    <a:bodyPr/>
                    <a:lstStyle/>
                    <a:p>
                      <a:pPr algn="ctr" fontAlgn="b"/>
                      <a:r>
                        <a:rPr lang="en-US" sz="1100" b="0" i="0" u="none" strike="noStrike">
                          <a:solidFill>
                            <a:srgbClr val="000000"/>
                          </a:solidFill>
                          <a:latin typeface="Calibri"/>
                        </a:rPr>
                        <a:t>3,673</a:t>
                      </a:r>
                    </a:p>
                  </a:txBody>
                  <a:tcPr marL="0" marR="0" marT="0" marB="0" anchor="ctr">
                    <a:solidFill>
                      <a:schemeClr val="accent1">
                        <a:lumMod val="40000"/>
                        <a:lumOff val="60000"/>
                      </a:schemeClr>
                    </a:solidFill>
                  </a:tcPr>
                </a:tc>
                <a:tc>
                  <a:txBody>
                    <a:bodyPr/>
                    <a:lstStyle/>
                    <a:p>
                      <a:pPr algn="ctr" fontAlgn="b"/>
                      <a:r>
                        <a:rPr lang="en-US" sz="1100" b="0" i="0" u="none" strike="noStrike">
                          <a:solidFill>
                            <a:srgbClr val="000000"/>
                          </a:solidFill>
                          <a:latin typeface="Calibri"/>
                        </a:rPr>
                        <a:t>3,273</a:t>
                      </a:r>
                    </a:p>
                  </a:txBody>
                  <a:tcPr marL="0" marR="0" marT="0" marB="0" anchor="ctr">
                    <a:lnR w="12700" cap="flat" cmpd="sng" algn="ctr">
                      <a:solidFill>
                        <a:srgbClr val="256B9E"/>
                      </a:solidFill>
                      <a:prstDash val="solid"/>
                      <a:round/>
                      <a:headEnd type="none" w="med" len="med"/>
                      <a:tailEnd type="none" w="med" len="med"/>
                    </a:lnR>
                    <a:solidFill>
                      <a:schemeClr val="accent1">
                        <a:lumMod val="40000"/>
                        <a:lumOff val="60000"/>
                      </a:schemeClr>
                    </a:solidFill>
                  </a:tcPr>
                </a:tc>
                <a:extLst>
                  <a:ext uri="{0D108BD9-81ED-4DB2-BD59-A6C34878D82A}">
                    <a16:rowId xmlns="" xmlns:a16="http://schemas.microsoft.com/office/drawing/2014/main" val="2583787559"/>
                  </a:ext>
                </a:extLst>
              </a:tr>
              <a:tr h="549078">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dirty="0" smtClean="0">
                          <a:solidFill>
                            <a:schemeClr val="tx1"/>
                          </a:solidFill>
                          <a:latin typeface="Calibri" pitchFamily="34" charset="0"/>
                          <a:cs typeface="Calibri" pitchFamily="34" charset="0"/>
                        </a:rPr>
                        <a:t>&gt;60% CBD, Crude Oil </a:t>
                      </a:r>
                      <a:br>
                        <a:rPr lang="en-US" sz="1100" dirty="0" smtClean="0">
                          <a:solidFill>
                            <a:schemeClr val="tx1"/>
                          </a:solidFill>
                          <a:latin typeface="Calibri" pitchFamily="34" charset="0"/>
                          <a:cs typeface="Calibri" pitchFamily="34" charset="0"/>
                        </a:rPr>
                      </a:br>
                      <a:r>
                        <a:rPr lang="en-US" sz="1100" dirty="0" smtClean="0">
                          <a:solidFill>
                            <a:schemeClr val="tx1"/>
                          </a:solidFill>
                          <a:latin typeface="Calibri" pitchFamily="34" charset="0"/>
                          <a:cs typeface="Calibri" pitchFamily="34" charset="0"/>
                        </a:rPr>
                        <a:t>(not distilled), 0.3% CBD</a:t>
                      </a:r>
                    </a:p>
                  </a:txBody>
                  <a:tcPr marL="171450" marR="9525" marT="9525" marB="0" anchor="ctr">
                    <a:lnL w="12700" cap="flat" cmpd="sng" algn="ctr">
                      <a:solidFill>
                        <a:srgbClr val="256B9E"/>
                      </a:solidFill>
                      <a:prstDash val="solid"/>
                      <a:round/>
                      <a:headEnd type="none" w="med" len="med"/>
                      <a:tailEnd type="none" w="med" len="med"/>
                    </a:lnL>
                    <a:solidFill>
                      <a:schemeClr val="accent1">
                        <a:lumMod val="40000"/>
                        <a:lumOff val="60000"/>
                      </a:schemeClr>
                    </a:solidFill>
                  </a:tcPr>
                </a:tc>
                <a:tc>
                  <a:txBody>
                    <a:bodyPr/>
                    <a:lstStyle/>
                    <a:p>
                      <a:pPr algn="ctr" fontAlgn="ctr"/>
                      <a:r>
                        <a:rPr lang="en-US" sz="1100" b="0" i="0" u="none" strike="noStrike" dirty="0" smtClean="0">
                          <a:solidFill>
                            <a:srgbClr val="000000"/>
                          </a:solidFill>
                          <a:latin typeface="Calibri"/>
                        </a:rPr>
                        <a:t>3,400</a:t>
                      </a:r>
                      <a:endParaRPr lang="en-US" sz="1100" b="0" i="0" u="none" strike="noStrike" dirty="0">
                        <a:solidFill>
                          <a:srgbClr val="000000"/>
                        </a:solidFill>
                        <a:latin typeface="Calibri"/>
                      </a:endParaRPr>
                    </a:p>
                  </a:txBody>
                  <a:tcPr marL="0" marR="0" marT="0" marB="0" anchor="ctr">
                    <a:lnR w="12700" cap="flat" cmpd="sng" algn="ctr">
                      <a:solidFill>
                        <a:schemeClr val="bg1">
                          <a:lumMod val="95000"/>
                        </a:schemeClr>
                      </a:solidFill>
                      <a:prstDash val="solid"/>
                      <a:round/>
                      <a:headEnd type="none" w="med" len="med"/>
                      <a:tailEnd type="none" w="med" len="med"/>
                    </a:lnR>
                    <a:solidFill>
                      <a:schemeClr val="accent1">
                        <a:lumMod val="40000"/>
                        <a:lumOff val="60000"/>
                      </a:schemeClr>
                    </a:solidFill>
                  </a:tcPr>
                </a:tc>
                <a:tc>
                  <a:txBody>
                    <a:bodyPr/>
                    <a:lstStyle/>
                    <a:p>
                      <a:pPr algn="ctr" fontAlgn="ctr"/>
                      <a:r>
                        <a:rPr lang="en-US" sz="1100" b="0" i="0" u="none" strike="noStrike">
                          <a:solidFill>
                            <a:srgbClr val="000000"/>
                          </a:solidFill>
                          <a:latin typeface="Calibri"/>
                        </a:rPr>
                        <a:t>2,797</a:t>
                      </a:r>
                    </a:p>
                  </a:txBody>
                  <a:tcPr marL="0" marR="0" marT="0" marB="0" anchor="ctr">
                    <a:lnL w="12700" cap="flat" cmpd="sng" algn="ctr">
                      <a:solidFill>
                        <a:schemeClr val="bg1">
                          <a:lumMod val="95000"/>
                        </a:schemeClr>
                      </a:solidFill>
                      <a:prstDash val="solid"/>
                      <a:round/>
                      <a:headEnd type="none" w="med" len="med"/>
                      <a:tailEnd type="none" w="med" len="med"/>
                    </a:lnL>
                    <a:solidFill>
                      <a:schemeClr val="accent1">
                        <a:lumMod val="40000"/>
                        <a:lumOff val="60000"/>
                      </a:schemeClr>
                    </a:solidFill>
                  </a:tcPr>
                </a:tc>
                <a:tc>
                  <a:txBody>
                    <a:bodyPr/>
                    <a:lstStyle/>
                    <a:p>
                      <a:pPr algn="ctr" fontAlgn="b"/>
                      <a:r>
                        <a:rPr lang="en-US" sz="1100" b="0" i="0" u="none" strike="noStrike">
                          <a:solidFill>
                            <a:srgbClr val="000000"/>
                          </a:solidFill>
                          <a:latin typeface="Calibri"/>
                        </a:rPr>
                        <a:t>2,097</a:t>
                      </a:r>
                    </a:p>
                  </a:txBody>
                  <a:tcPr marL="0" marR="0" marT="0" marB="0" anchor="ctr">
                    <a:solidFill>
                      <a:schemeClr val="accent1">
                        <a:lumMod val="40000"/>
                        <a:lumOff val="60000"/>
                      </a:schemeClr>
                    </a:solidFill>
                  </a:tcPr>
                </a:tc>
                <a:tc>
                  <a:txBody>
                    <a:bodyPr/>
                    <a:lstStyle/>
                    <a:p>
                      <a:pPr algn="ctr" fontAlgn="b"/>
                      <a:r>
                        <a:rPr lang="en-US" sz="1100" b="0" i="0" u="none" strike="noStrike" dirty="0">
                          <a:solidFill>
                            <a:srgbClr val="000000"/>
                          </a:solidFill>
                          <a:latin typeface="Calibri"/>
                        </a:rPr>
                        <a:t>1,697</a:t>
                      </a:r>
                    </a:p>
                  </a:txBody>
                  <a:tcPr marL="0" marR="0" marT="0" marB="0" anchor="ctr">
                    <a:lnR w="12700" cap="flat" cmpd="sng" algn="ctr">
                      <a:solidFill>
                        <a:srgbClr val="256B9E"/>
                      </a:solidFill>
                      <a:prstDash val="solid"/>
                      <a:round/>
                      <a:headEnd type="none" w="med" len="med"/>
                      <a:tailEnd type="none" w="med" len="med"/>
                    </a:lnR>
                    <a:solidFill>
                      <a:schemeClr val="accent1">
                        <a:lumMod val="40000"/>
                        <a:lumOff val="60000"/>
                      </a:schemeClr>
                    </a:solidFill>
                  </a:tcPr>
                </a:tc>
                <a:extLst>
                  <a:ext uri="{0D108BD9-81ED-4DB2-BD59-A6C34878D82A}">
                    <a16:rowId xmlns="" xmlns:a16="http://schemas.microsoft.com/office/drawing/2014/main" val="1983889199"/>
                  </a:ext>
                </a:extLst>
              </a:tr>
              <a:tr h="426537">
                <a:tc>
                  <a:txBody>
                    <a:bodyPr/>
                    <a:lstStyle/>
                    <a:p>
                      <a:pPr algn="l" fontAlgn="b"/>
                      <a:r>
                        <a:rPr lang="en-US" sz="1100" dirty="0" smtClean="0">
                          <a:solidFill>
                            <a:schemeClr val="tx1"/>
                          </a:solidFill>
                          <a:latin typeface="Calibri" pitchFamily="34" charset="0"/>
                          <a:cs typeface="Calibri" pitchFamily="34" charset="0"/>
                        </a:rPr>
                        <a:t>&gt;99.7% CBD Isolate, THC 0.0% (Powder or Oil). </a:t>
                      </a:r>
                      <a:endParaRPr lang="en-US" sz="1100" b="1" i="0" u="none" strike="noStrike" dirty="0">
                        <a:solidFill>
                          <a:schemeClr val="tx1"/>
                        </a:solidFill>
                        <a:effectLst/>
                        <a:latin typeface="Calibri" pitchFamily="34" charset="0"/>
                        <a:ea typeface="Microsoft JhengHei Light" panose="020B0304030504040204" pitchFamily="34" charset="-120"/>
                        <a:cs typeface="Calibri" pitchFamily="34" charset="0"/>
                      </a:endParaRPr>
                    </a:p>
                  </a:txBody>
                  <a:tcPr marL="171450" marR="9525" marT="9525" marB="0" anchor="ctr">
                    <a:lnL w="12700" cap="flat" cmpd="sng" algn="ctr">
                      <a:solidFill>
                        <a:srgbClr val="256B9E"/>
                      </a:solidFill>
                      <a:prstDash val="solid"/>
                      <a:round/>
                      <a:headEnd type="none" w="med" len="med"/>
                      <a:tailEnd type="none" w="med" len="med"/>
                    </a:lnL>
                    <a:solidFill>
                      <a:schemeClr val="accent1">
                        <a:lumMod val="40000"/>
                        <a:lumOff val="60000"/>
                      </a:schemeClr>
                    </a:solidFill>
                  </a:tcPr>
                </a:tc>
                <a:tc>
                  <a:txBody>
                    <a:bodyPr/>
                    <a:lstStyle/>
                    <a:p>
                      <a:pPr algn="ctr" fontAlgn="ctr"/>
                      <a:r>
                        <a:rPr lang="en-US" sz="1100" b="0" i="0" u="none" strike="noStrike" dirty="0" smtClean="0">
                          <a:solidFill>
                            <a:srgbClr val="000000"/>
                          </a:solidFill>
                          <a:latin typeface="Calibri"/>
                        </a:rPr>
                        <a:t>4,000</a:t>
                      </a:r>
                      <a:endParaRPr lang="en-US" sz="1100" b="0" i="0" u="none" strike="noStrike" dirty="0">
                        <a:solidFill>
                          <a:srgbClr val="000000"/>
                        </a:solidFill>
                        <a:latin typeface="Calibri"/>
                      </a:endParaRPr>
                    </a:p>
                  </a:txBody>
                  <a:tcPr marL="0" marR="0" marT="0" marB="0" anchor="ctr">
                    <a:lnR w="12700" cap="flat" cmpd="sng" algn="ctr">
                      <a:solidFill>
                        <a:schemeClr val="bg1">
                          <a:lumMod val="95000"/>
                        </a:schemeClr>
                      </a:solidFill>
                      <a:prstDash val="solid"/>
                      <a:round/>
                      <a:headEnd type="none" w="med" len="med"/>
                      <a:tailEnd type="none" w="med" len="med"/>
                    </a:lnR>
                    <a:solidFill>
                      <a:schemeClr val="accent1">
                        <a:lumMod val="40000"/>
                        <a:lumOff val="60000"/>
                      </a:schemeClr>
                    </a:solidFill>
                  </a:tcPr>
                </a:tc>
                <a:tc>
                  <a:txBody>
                    <a:bodyPr/>
                    <a:lstStyle/>
                    <a:p>
                      <a:pPr algn="ctr" fontAlgn="ctr"/>
                      <a:r>
                        <a:rPr lang="en-US" sz="1100" b="0" i="0" u="none" strike="noStrike">
                          <a:solidFill>
                            <a:srgbClr val="000000"/>
                          </a:solidFill>
                          <a:latin typeface="Calibri"/>
                        </a:rPr>
                        <a:t>3,524</a:t>
                      </a:r>
                    </a:p>
                  </a:txBody>
                  <a:tcPr marL="0" marR="0" marT="0" marB="0" anchor="ctr">
                    <a:lnL w="12700" cap="flat" cmpd="sng" algn="ctr">
                      <a:solidFill>
                        <a:schemeClr val="bg1">
                          <a:lumMod val="95000"/>
                        </a:schemeClr>
                      </a:solidFill>
                      <a:prstDash val="solid"/>
                      <a:round/>
                      <a:headEnd type="none" w="med" len="med"/>
                      <a:tailEnd type="none" w="med" len="med"/>
                    </a:lnL>
                    <a:solidFill>
                      <a:schemeClr val="accent1">
                        <a:lumMod val="40000"/>
                        <a:lumOff val="60000"/>
                      </a:schemeClr>
                    </a:solidFill>
                  </a:tcPr>
                </a:tc>
                <a:tc>
                  <a:txBody>
                    <a:bodyPr/>
                    <a:lstStyle/>
                    <a:p>
                      <a:pPr algn="ctr" fontAlgn="b"/>
                      <a:r>
                        <a:rPr lang="en-US" sz="1100" b="0" i="0" u="none" strike="noStrike">
                          <a:solidFill>
                            <a:srgbClr val="000000"/>
                          </a:solidFill>
                          <a:latin typeface="Calibri"/>
                        </a:rPr>
                        <a:t>2,824</a:t>
                      </a:r>
                    </a:p>
                  </a:txBody>
                  <a:tcPr marL="0" marR="0" marT="0" marB="0" anchor="ctr">
                    <a:solidFill>
                      <a:schemeClr val="accent1">
                        <a:lumMod val="40000"/>
                        <a:lumOff val="60000"/>
                      </a:schemeClr>
                    </a:solidFill>
                  </a:tcPr>
                </a:tc>
                <a:tc>
                  <a:txBody>
                    <a:bodyPr/>
                    <a:lstStyle/>
                    <a:p>
                      <a:pPr algn="ctr" fontAlgn="b"/>
                      <a:r>
                        <a:rPr lang="en-US" sz="1100" b="0" i="0" u="none" strike="noStrike">
                          <a:solidFill>
                            <a:srgbClr val="000000"/>
                          </a:solidFill>
                          <a:latin typeface="Calibri"/>
                        </a:rPr>
                        <a:t>2,424</a:t>
                      </a:r>
                    </a:p>
                  </a:txBody>
                  <a:tcPr marL="0" marR="0" marT="0" marB="0" anchor="ctr">
                    <a:lnR w="12700" cap="flat" cmpd="sng" algn="ctr">
                      <a:solidFill>
                        <a:srgbClr val="256B9E"/>
                      </a:solidFill>
                      <a:prstDash val="solid"/>
                      <a:round/>
                      <a:headEnd type="none" w="med" len="med"/>
                      <a:tailEnd type="none" w="med" len="med"/>
                    </a:lnR>
                    <a:solidFill>
                      <a:schemeClr val="accent1">
                        <a:lumMod val="40000"/>
                        <a:lumOff val="60000"/>
                      </a:schemeClr>
                    </a:solidFill>
                  </a:tcPr>
                </a:tc>
                <a:extLst>
                  <a:ext uri="{0D108BD9-81ED-4DB2-BD59-A6C34878D82A}">
                    <a16:rowId xmlns="" xmlns:a16="http://schemas.microsoft.com/office/drawing/2014/main" val="1525388191"/>
                  </a:ext>
                </a:extLst>
              </a:tr>
              <a:tr h="580584">
                <a:tc>
                  <a:txBody>
                    <a:bodyPr/>
                    <a:lstStyle/>
                    <a:p>
                      <a:pPr algn="l" fontAlgn="b"/>
                      <a:r>
                        <a:rPr lang="en-US" sz="1100" dirty="0" smtClean="0">
                          <a:solidFill>
                            <a:schemeClr val="tx1"/>
                          </a:solidFill>
                          <a:latin typeface="Calibri" pitchFamily="34" charset="0"/>
                          <a:cs typeface="Calibri" pitchFamily="34" charset="0"/>
                        </a:rPr>
                        <a:t> 25% CBD Gold Oil, /Medium Chain Triglyceride (MCT) such as Coconut Oil or Hemp seed oil </a:t>
                      </a:r>
                      <a:endParaRPr lang="en-US" sz="1100" b="0" i="0" u="none" strike="noStrike" dirty="0">
                        <a:solidFill>
                          <a:schemeClr val="tx1"/>
                        </a:solidFill>
                        <a:effectLst/>
                        <a:latin typeface="Calibri" pitchFamily="34" charset="0"/>
                        <a:ea typeface="Microsoft JhengHei Light" panose="020B0304030504040204" pitchFamily="34" charset="-120"/>
                        <a:cs typeface="Calibri" pitchFamily="34" charset="0"/>
                      </a:endParaRPr>
                    </a:p>
                  </a:txBody>
                  <a:tcPr marL="171450" marR="9525" marT="9525" marB="0" anchor="ctr">
                    <a:lnL w="12700" cap="flat" cmpd="sng" algn="ctr">
                      <a:solidFill>
                        <a:srgbClr val="256B9E"/>
                      </a:solidFill>
                      <a:prstDash val="solid"/>
                      <a:round/>
                      <a:headEnd type="none" w="med" len="med"/>
                      <a:tailEnd type="none" w="med" len="med"/>
                    </a:lnL>
                    <a:solidFill>
                      <a:schemeClr val="accent1">
                        <a:lumMod val="40000"/>
                        <a:lumOff val="60000"/>
                      </a:schemeClr>
                    </a:solidFill>
                  </a:tcPr>
                </a:tc>
                <a:tc>
                  <a:txBody>
                    <a:bodyPr/>
                    <a:lstStyle/>
                    <a:p>
                      <a:pPr algn="ctr" fontAlgn="ctr"/>
                      <a:r>
                        <a:rPr lang="en-US" sz="1100" b="0" i="0" u="none" strike="noStrike" dirty="0" smtClean="0">
                          <a:solidFill>
                            <a:srgbClr val="000000"/>
                          </a:solidFill>
                          <a:latin typeface="Calibri"/>
                        </a:rPr>
                        <a:t>2,000</a:t>
                      </a:r>
                      <a:endParaRPr lang="en-US" sz="1100" b="0" i="0" u="none" strike="noStrike" dirty="0">
                        <a:solidFill>
                          <a:srgbClr val="000000"/>
                        </a:solidFill>
                        <a:latin typeface="Calibri"/>
                      </a:endParaRPr>
                    </a:p>
                  </a:txBody>
                  <a:tcPr marL="0" marR="0" marT="0" marB="0" anchor="ctr">
                    <a:lnR w="12700" cap="flat" cmpd="sng" algn="ctr">
                      <a:solidFill>
                        <a:schemeClr val="bg1">
                          <a:lumMod val="95000"/>
                        </a:schemeClr>
                      </a:solidFill>
                      <a:prstDash val="solid"/>
                      <a:round/>
                      <a:headEnd type="none" w="med" len="med"/>
                      <a:tailEnd type="none" w="med" len="med"/>
                    </a:lnR>
                    <a:solidFill>
                      <a:schemeClr val="accent1">
                        <a:lumMod val="40000"/>
                        <a:lumOff val="60000"/>
                      </a:schemeClr>
                    </a:solidFill>
                  </a:tcPr>
                </a:tc>
                <a:tc>
                  <a:txBody>
                    <a:bodyPr/>
                    <a:lstStyle/>
                    <a:p>
                      <a:pPr algn="ctr" fontAlgn="ctr"/>
                      <a:r>
                        <a:rPr lang="en-US" sz="1100" b="0" i="0" u="none" strike="noStrike">
                          <a:solidFill>
                            <a:srgbClr val="000000"/>
                          </a:solidFill>
                          <a:latin typeface="Calibri"/>
                        </a:rPr>
                        <a:t>2,312</a:t>
                      </a:r>
                    </a:p>
                  </a:txBody>
                  <a:tcPr marL="0" marR="0" marT="0" marB="0" anchor="ctr">
                    <a:lnL w="12700" cap="flat" cmpd="sng" algn="ctr">
                      <a:solidFill>
                        <a:schemeClr val="bg1">
                          <a:lumMod val="95000"/>
                        </a:schemeClr>
                      </a:solidFill>
                      <a:prstDash val="solid"/>
                      <a:round/>
                      <a:headEnd type="none" w="med" len="med"/>
                      <a:tailEnd type="none" w="med" len="med"/>
                    </a:lnL>
                    <a:solidFill>
                      <a:schemeClr val="accent1">
                        <a:lumMod val="40000"/>
                        <a:lumOff val="60000"/>
                      </a:schemeClr>
                    </a:solidFill>
                  </a:tcPr>
                </a:tc>
                <a:tc>
                  <a:txBody>
                    <a:bodyPr/>
                    <a:lstStyle/>
                    <a:p>
                      <a:pPr algn="ctr" fontAlgn="b"/>
                      <a:r>
                        <a:rPr lang="en-US" sz="1100" b="0" i="0" u="none" strike="noStrike">
                          <a:solidFill>
                            <a:srgbClr val="000000"/>
                          </a:solidFill>
                          <a:latin typeface="Calibri"/>
                        </a:rPr>
                        <a:t>1,612</a:t>
                      </a:r>
                    </a:p>
                  </a:txBody>
                  <a:tcPr marL="0" marR="0" marT="0" marB="0" anchor="ctr">
                    <a:solidFill>
                      <a:schemeClr val="accent1">
                        <a:lumMod val="40000"/>
                        <a:lumOff val="60000"/>
                      </a:schemeClr>
                    </a:solidFill>
                  </a:tcPr>
                </a:tc>
                <a:tc>
                  <a:txBody>
                    <a:bodyPr/>
                    <a:lstStyle/>
                    <a:p>
                      <a:pPr algn="ctr" fontAlgn="b"/>
                      <a:r>
                        <a:rPr lang="en-US" sz="1100" b="0" i="0" u="none" strike="noStrike">
                          <a:solidFill>
                            <a:srgbClr val="000000"/>
                          </a:solidFill>
                          <a:latin typeface="Calibri"/>
                        </a:rPr>
                        <a:t>1,212</a:t>
                      </a:r>
                    </a:p>
                  </a:txBody>
                  <a:tcPr marL="0" marR="0" marT="0" marB="0" anchor="ctr">
                    <a:lnR w="12700" cap="flat" cmpd="sng" algn="ctr">
                      <a:solidFill>
                        <a:srgbClr val="256B9E"/>
                      </a:solidFill>
                      <a:prstDash val="solid"/>
                      <a:round/>
                      <a:headEnd type="none" w="med" len="med"/>
                      <a:tailEnd type="none" w="med" len="med"/>
                    </a:lnR>
                    <a:solidFill>
                      <a:schemeClr val="accent1">
                        <a:lumMod val="40000"/>
                        <a:lumOff val="60000"/>
                      </a:schemeClr>
                    </a:solidFill>
                  </a:tcPr>
                </a:tc>
                <a:extLst>
                  <a:ext uri="{0D108BD9-81ED-4DB2-BD59-A6C34878D82A}">
                    <a16:rowId xmlns="" xmlns:a16="http://schemas.microsoft.com/office/drawing/2014/main" val="646057943"/>
                  </a:ext>
                </a:extLst>
              </a:tr>
              <a:tr h="58058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dirty="0" smtClean="0">
                          <a:solidFill>
                            <a:schemeClr val="tx1"/>
                          </a:solidFill>
                          <a:latin typeface="Calibri" pitchFamily="34" charset="0"/>
                          <a:cs typeface="Calibri" pitchFamily="34" charset="0"/>
                        </a:rPr>
                        <a:t>16% Water Soluble CBD Isolate (Powder)</a:t>
                      </a:r>
                    </a:p>
                    <a:p>
                      <a:pPr algn="l" fontAlgn="b"/>
                      <a:endParaRPr lang="en-US" sz="1100" b="0" i="0" u="none" strike="noStrike" dirty="0">
                        <a:solidFill>
                          <a:schemeClr val="tx1"/>
                        </a:solidFill>
                        <a:effectLst/>
                        <a:latin typeface="Calibri" pitchFamily="34" charset="0"/>
                        <a:ea typeface="Microsoft JhengHei Light" panose="020B0304030504040204" pitchFamily="34" charset="-120"/>
                        <a:cs typeface="Calibri" pitchFamily="34" charset="0"/>
                      </a:endParaRPr>
                    </a:p>
                  </a:txBody>
                  <a:tcPr marL="171450" marR="9525" marT="9525" marB="0" anchor="ctr">
                    <a:lnL w="12700" cap="flat" cmpd="sng" algn="ctr">
                      <a:solidFill>
                        <a:srgbClr val="256B9E"/>
                      </a:solidFill>
                      <a:prstDash val="solid"/>
                      <a:round/>
                      <a:headEnd type="none" w="med" len="med"/>
                      <a:tailEnd type="none" w="med" len="med"/>
                    </a:lnL>
                    <a:lnB w="12700" cap="flat" cmpd="sng" algn="ctr">
                      <a:solidFill>
                        <a:srgbClr val="256B9E"/>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smtClean="0">
                          <a:solidFill>
                            <a:srgbClr val="000000"/>
                          </a:solidFill>
                          <a:latin typeface="Calibri"/>
                        </a:rPr>
                        <a:t>5,600</a:t>
                      </a:r>
                      <a:endParaRPr lang="en-US" sz="1100" b="0" i="0" u="none" strike="noStrike" dirty="0">
                        <a:solidFill>
                          <a:srgbClr val="000000"/>
                        </a:solidFill>
                        <a:latin typeface="Calibri"/>
                      </a:endParaRPr>
                    </a:p>
                  </a:txBody>
                  <a:tcPr marL="0" marR="0" marT="0" marB="0" anchor="ctr">
                    <a:lnR w="12700" cap="flat" cmpd="sng" algn="ctr">
                      <a:solidFill>
                        <a:schemeClr val="bg1">
                          <a:lumMod val="95000"/>
                        </a:schemeClr>
                      </a:solidFill>
                      <a:prstDash val="solid"/>
                      <a:round/>
                      <a:headEnd type="none" w="med" len="med"/>
                      <a:tailEnd type="none" w="med" len="med"/>
                    </a:lnR>
                    <a:lnB w="12700" cap="flat" cmpd="sng" algn="ctr">
                      <a:solidFill>
                        <a:srgbClr val="256B9E"/>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latin typeface="Calibri"/>
                        </a:rPr>
                        <a:t>4,252</a:t>
                      </a:r>
                    </a:p>
                  </a:txBody>
                  <a:tcPr marL="0" marR="0" marT="0" marB="0" anchor="ctr">
                    <a:lnL w="12700" cap="flat" cmpd="sng" algn="ctr">
                      <a:solidFill>
                        <a:schemeClr val="bg1">
                          <a:lumMod val="95000"/>
                        </a:schemeClr>
                      </a:solidFill>
                      <a:prstDash val="solid"/>
                      <a:round/>
                      <a:headEnd type="none" w="med" len="med"/>
                      <a:tailEnd type="none" w="med" len="med"/>
                    </a:lnL>
                    <a:lnB w="12700" cap="flat" cmpd="sng" algn="ctr">
                      <a:solidFill>
                        <a:srgbClr val="256B9E"/>
                      </a:solidFill>
                      <a:prstDash val="solid"/>
                      <a:round/>
                      <a:headEnd type="none" w="med" len="med"/>
                      <a:tailEnd type="none" w="med" len="med"/>
                    </a:lnB>
                    <a:solidFill>
                      <a:schemeClr val="accent1">
                        <a:lumMod val="40000"/>
                        <a:lumOff val="60000"/>
                      </a:schemeClr>
                    </a:solidFill>
                  </a:tcPr>
                </a:tc>
                <a:tc>
                  <a:txBody>
                    <a:bodyPr/>
                    <a:lstStyle/>
                    <a:p>
                      <a:pPr algn="ctr" fontAlgn="b"/>
                      <a:r>
                        <a:rPr lang="en-US" sz="1100" b="0" i="0" u="none" strike="noStrike" dirty="0">
                          <a:solidFill>
                            <a:srgbClr val="000000"/>
                          </a:solidFill>
                          <a:latin typeface="Calibri"/>
                        </a:rPr>
                        <a:t>3,552</a:t>
                      </a:r>
                    </a:p>
                  </a:txBody>
                  <a:tcPr marL="0" marR="0" marT="0" marB="0" anchor="ctr">
                    <a:lnB w="12700" cap="flat" cmpd="sng" algn="ctr">
                      <a:solidFill>
                        <a:srgbClr val="256B9E"/>
                      </a:solidFill>
                      <a:prstDash val="solid"/>
                      <a:round/>
                      <a:headEnd type="none" w="med" len="med"/>
                      <a:tailEnd type="none" w="med" len="med"/>
                    </a:lnB>
                    <a:solidFill>
                      <a:schemeClr val="accent1">
                        <a:lumMod val="40000"/>
                        <a:lumOff val="60000"/>
                      </a:schemeClr>
                    </a:solidFill>
                  </a:tcPr>
                </a:tc>
                <a:tc>
                  <a:txBody>
                    <a:bodyPr/>
                    <a:lstStyle/>
                    <a:p>
                      <a:pPr algn="ctr" fontAlgn="b"/>
                      <a:r>
                        <a:rPr lang="en-US" sz="1100" b="0" i="0" u="none" strike="noStrike" dirty="0">
                          <a:solidFill>
                            <a:srgbClr val="000000"/>
                          </a:solidFill>
                          <a:latin typeface="Calibri"/>
                        </a:rPr>
                        <a:t>3,152</a:t>
                      </a:r>
                    </a:p>
                  </a:txBody>
                  <a:tcPr marL="0" marR="0" marT="0" marB="0" anchor="ctr">
                    <a:lnR w="12700" cap="flat" cmpd="sng" algn="ctr">
                      <a:solidFill>
                        <a:srgbClr val="256B9E"/>
                      </a:solidFill>
                      <a:prstDash val="solid"/>
                      <a:round/>
                      <a:headEnd type="none" w="med" len="med"/>
                      <a:tailEnd type="none" w="med" len="med"/>
                    </a:lnR>
                    <a:lnB w="12700" cap="flat" cmpd="sng" algn="ctr">
                      <a:solidFill>
                        <a:srgbClr val="256B9E"/>
                      </a:solidFill>
                      <a:prstDash val="solid"/>
                      <a:round/>
                      <a:headEnd type="none" w="med" len="med"/>
                      <a:tailEnd type="none" w="med" len="med"/>
                    </a:lnB>
                    <a:solidFill>
                      <a:schemeClr val="accent1">
                        <a:lumMod val="40000"/>
                        <a:lumOff val="60000"/>
                      </a:schemeClr>
                    </a:solidFill>
                  </a:tcPr>
                </a:tc>
              </a:tr>
            </a:tbl>
          </a:graphicData>
        </a:graphic>
      </p:graphicFrame>
      <p:sp>
        <p:nvSpPr>
          <p:cNvPr id="22" name="Callout: Line with No Border 21">
            <a:extLst>
              <a:ext uri="{FF2B5EF4-FFF2-40B4-BE49-F238E27FC236}">
                <a16:creationId xmlns="" xmlns:a16="http://schemas.microsoft.com/office/drawing/2014/main" id="{9BB71FB9-CFBE-466B-BC1E-E5B183F82399}"/>
              </a:ext>
            </a:extLst>
          </p:cNvPr>
          <p:cNvSpPr/>
          <p:nvPr/>
        </p:nvSpPr>
        <p:spPr>
          <a:xfrm>
            <a:off x="5667377" y="2591024"/>
            <a:ext cx="1523998" cy="657001"/>
          </a:xfrm>
          <a:prstGeom prst="callout1">
            <a:avLst>
              <a:gd name="adj1" fmla="val 1198"/>
              <a:gd name="adj2" fmla="val -520"/>
              <a:gd name="adj3" fmla="val 10479"/>
              <a:gd name="adj4" fmla="val -25808"/>
            </a:avLst>
          </a:prstGeom>
          <a:solidFill>
            <a:srgbClr val="3076A4"/>
          </a:soli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latin typeface="Microsoft JhengHei Light" panose="020B0304030504040204" pitchFamily="34" charset="-120"/>
                <a:ea typeface="Microsoft JhengHei Light" panose="020B0304030504040204" pitchFamily="34" charset="-120"/>
              </a:rPr>
              <a:t>Customer designates Majors preferred. Price is based on annual contract</a:t>
            </a:r>
            <a:endParaRPr lang="en-US" sz="900" dirty="0">
              <a:solidFill>
                <a:schemeClr val="bg1"/>
              </a:solidFill>
              <a:latin typeface="Microsoft JhengHei Light" panose="020B0304030504040204" pitchFamily="34" charset="-120"/>
              <a:ea typeface="Microsoft JhengHei Light" panose="020B0304030504040204" pitchFamily="34" charset="-120"/>
            </a:endParaRPr>
          </a:p>
        </p:txBody>
      </p:sp>
      <p:sp>
        <p:nvSpPr>
          <p:cNvPr id="30" name="Callout: Line with No Border 29">
            <a:extLst>
              <a:ext uri="{FF2B5EF4-FFF2-40B4-BE49-F238E27FC236}">
                <a16:creationId xmlns="" xmlns:a16="http://schemas.microsoft.com/office/drawing/2014/main" id="{C5FBFB42-D96A-48A4-AB58-F683DE8BFD25}"/>
              </a:ext>
            </a:extLst>
          </p:cNvPr>
          <p:cNvSpPr/>
          <p:nvPr/>
        </p:nvSpPr>
        <p:spPr>
          <a:xfrm>
            <a:off x="5674404" y="3440149"/>
            <a:ext cx="1509944" cy="651190"/>
          </a:xfrm>
          <a:prstGeom prst="callout1">
            <a:avLst>
              <a:gd name="adj1" fmla="val -998"/>
              <a:gd name="adj2" fmla="val 815"/>
              <a:gd name="adj3" fmla="val 41915"/>
              <a:gd name="adj4" fmla="val -25564"/>
            </a:avLst>
          </a:prstGeom>
          <a:solidFill>
            <a:srgbClr val="3076A4"/>
          </a:soli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latin typeface="Microsoft JhengHei Light" panose="020B0304030504040204" pitchFamily="34" charset="-120"/>
                <a:ea typeface="Microsoft JhengHei Light" panose="020B0304030504040204" pitchFamily="34" charset="-120"/>
              </a:rPr>
              <a:t>Lower CBD values will decrease price accordingly. Annual contract required.</a:t>
            </a:r>
            <a:endParaRPr lang="en-US" sz="900" dirty="0">
              <a:solidFill>
                <a:schemeClr val="bg1"/>
              </a:solidFill>
              <a:latin typeface="Microsoft JhengHei Light" panose="020B0304030504040204" pitchFamily="34" charset="-120"/>
              <a:ea typeface="Microsoft JhengHei Light" panose="020B0304030504040204" pitchFamily="34" charset="-120"/>
            </a:endParaRPr>
          </a:p>
        </p:txBody>
      </p:sp>
      <p:sp>
        <p:nvSpPr>
          <p:cNvPr id="31" name="Isosceles Triangle 30">
            <a:extLst>
              <a:ext uri="{FF2B5EF4-FFF2-40B4-BE49-F238E27FC236}">
                <a16:creationId xmlns="" xmlns:a16="http://schemas.microsoft.com/office/drawing/2014/main" id="{0AFD309D-C4D8-4AE1-8CF9-16E0F5474D43}"/>
              </a:ext>
            </a:extLst>
          </p:cNvPr>
          <p:cNvSpPr/>
          <p:nvPr/>
        </p:nvSpPr>
        <p:spPr>
          <a:xfrm rot="18854444">
            <a:off x="5576049" y="1828290"/>
            <a:ext cx="331040" cy="16454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 xmlns:a16="http://schemas.microsoft.com/office/drawing/2014/main" id="{8E22FD5D-392E-4803-A5A6-AB9B76F63399}"/>
              </a:ext>
            </a:extLst>
          </p:cNvPr>
          <p:cNvSpPr/>
          <p:nvPr/>
        </p:nvSpPr>
        <p:spPr>
          <a:xfrm rot="18854444">
            <a:off x="5561974" y="2571049"/>
            <a:ext cx="331040" cy="16454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 xmlns:a16="http://schemas.microsoft.com/office/drawing/2014/main" id="{FE21B9FC-B9E5-4050-A695-EDF7140AB21F}"/>
              </a:ext>
            </a:extLst>
          </p:cNvPr>
          <p:cNvSpPr/>
          <p:nvPr/>
        </p:nvSpPr>
        <p:spPr>
          <a:xfrm rot="18854444">
            <a:off x="5566103" y="3418774"/>
            <a:ext cx="331040" cy="16454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allout: Line with No Border 33">
            <a:extLst>
              <a:ext uri="{FF2B5EF4-FFF2-40B4-BE49-F238E27FC236}">
                <a16:creationId xmlns="" xmlns:a16="http://schemas.microsoft.com/office/drawing/2014/main" id="{92D75E9C-3888-4934-A849-5890C926BFF2}"/>
              </a:ext>
            </a:extLst>
          </p:cNvPr>
          <p:cNvSpPr/>
          <p:nvPr/>
        </p:nvSpPr>
        <p:spPr>
          <a:xfrm>
            <a:off x="5683928" y="4259062"/>
            <a:ext cx="1509944" cy="751087"/>
          </a:xfrm>
          <a:prstGeom prst="callout1">
            <a:avLst>
              <a:gd name="adj1" fmla="val 466"/>
              <a:gd name="adj2" fmla="val 184"/>
              <a:gd name="adj3" fmla="val 56542"/>
              <a:gd name="adj4" fmla="val -27455"/>
            </a:avLst>
          </a:prstGeom>
          <a:solidFill>
            <a:srgbClr val="3076A4"/>
          </a:soli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latin typeface="Microsoft JhengHei Light" panose="020B0304030504040204" pitchFamily="34" charset="-120"/>
                <a:ea typeface="Microsoft JhengHei Light" panose="020B0304030504040204" pitchFamily="34" charset="-120"/>
              </a:rPr>
              <a:t>Customer to designate exact carrier oil preferred. Price higher for some oils. Annual contract required</a:t>
            </a:r>
            <a:endParaRPr lang="en-US" sz="900" dirty="0">
              <a:solidFill>
                <a:schemeClr val="bg1"/>
              </a:solidFill>
              <a:latin typeface="Microsoft JhengHei Light" panose="020B0304030504040204" pitchFamily="34" charset="-120"/>
              <a:ea typeface="Microsoft JhengHei Light" panose="020B0304030504040204" pitchFamily="34" charset="-120"/>
            </a:endParaRPr>
          </a:p>
        </p:txBody>
      </p:sp>
      <p:sp>
        <p:nvSpPr>
          <p:cNvPr id="35" name="Isosceles Triangle 34">
            <a:extLst>
              <a:ext uri="{FF2B5EF4-FFF2-40B4-BE49-F238E27FC236}">
                <a16:creationId xmlns="" xmlns:a16="http://schemas.microsoft.com/office/drawing/2014/main" id="{8B2A3A00-9458-44A0-96E1-E4355747A554}"/>
              </a:ext>
            </a:extLst>
          </p:cNvPr>
          <p:cNvSpPr/>
          <p:nvPr/>
        </p:nvSpPr>
        <p:spPr>
          <a:xfrm rot="18854444">
            <a:off x="5574220" y="4236250"/>
            <a:ext cx="331040" cy="16454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 name="Table 35">
            <a:extLst>
              <a:ext uri="{FF2B5EF4-FFF2-40B4-BE49-F238E27FC236}">
                <a16:creationId xmlns="" xmlns:a16="http://schemas.microsoft.com/office/drawing/2014/main" id="{2AD1C951-B4C2-44E8-BFA6-B2D2F0DF606F}"/>
              </a:ext>
            </a:extLst>
          </p:cNvPr>
          <p:cNvGraphicFramePr>
            <a:graphicFrameLocks noGrp="1"/>
          </p:cNvGraphicFramePr>
          <p:nvPr>
            <p:extLst>
              <p:ext uri="{D42A27DB-BD31-4B8C-83A1-F6EECF244321}">
                <p14:modId xmlns="" xmlns:p14="http://schemas.microsoft.com/office/powerpoint/2010/main" val="198115598"/>
              </p:ext>
            </p:extLst>
          </p:nvPr>
        </p:nvGraphicFramePr>
        <p:xfrm>
          <a:off x="657222" y="1554259"/>
          <a:ext cx="4772028" cy="243840"/>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2066928">
                  <a:extLst>
                    <a:ext uri="{9D8B030D-6E8A-4147-A177-3AD203B41FA5}">
                      <a16:colId xmlns="" xmlns:a16="http://schemas.microsoft.com/office/drawing/2014/main" val="2060297551"/>
                    </a:ext>
                  </a:extLst>
                </a:gridCol>
                <a:gridCol w="619125">
                  <a:extLst>
                    <a:ext uri="{9D8B030D-6E8A-4147-A177-3AD203B41FA5}">
                      <a16:colId xmlns="" xmlns:a16="http://schemas.microsoft.com/office/drawing/2014/main" val="1419921823"/>
                    </a:ext>
                  </a:extLst>
                </a:gridCol>
                <a:gridCol w="695325">
                  <a:extLst>
                    <a:ext uri="{9D8B030D-6E8A-4147-A177-3AD203B41FA5}">
                      <a16:colId xmlns="" xmlns:a16="http://schemas.microsoft.com/office/drawing/2014/main" val="1171188175"/>
                    </a:ext>
                  </a:extLst>
                </a:gridCol>
                <a:gridCol w="742950">
                  <a:extLst>
                    <a:ext uri="{9D8B030D-6E8A-4147-A177-3AD203B41FA5}">
                      <a16:colId xmlns="" xmlns:a16="http://schemas.microsoft.com/office/drawing/2014/main" val="1568120650"/>
                    </a:ext>
                  </a:extLst>
                </a:gridCol>
                <a:gridCol w="647700">
                  <a:extLst>
                    <a:ext uri="{9D8B030D-6E8A-4147-A177-3AD203B41FA5}">
                      <a16:colId xmlns="" xmlns:a16="http://schemas.microsoft.com/office/drawing/2014/main" val="2021496276"/>
                    </a:ext>
                  </a:extLst>
                </a:gridCol>
              </a:tblGrid>
              <a:tr h="222504">
                <a:tc>
                  <a:txBody>
                    <a:bodyPr/>
                    <a:lstStyle/>
                    <a:p>
                      <a:r>
                        <a:rPr lang="en-US" sz="1000" dirty="0">
                          <a:latin typeface="Microsoft JhengHei" panose="020B0604030504040204" pitchFamily="34" charset="-120"/>
                          <a:ea typeface="Microsoft JhengHei" panose="020B0604030504040204" pitchFamily="34" charset="-120"/>
                        </a:rPr>
                        <a:t>   </a:t>
                      </a:r>
                      <a:r>
                        <a:rPr lang="en-US" sz="1000" b="0" dirty="0" smtClean="0">
                          <a:latin typeface="Microsoft JhengHei" panose="020B0604030504040204" pitchFamily="34" charset="-120"/>
                          <a:ea typeface="Microsoft JhengHei" panose="020B0604030504040204" pitchFamily="34" charset="-120"/>
                        </a:rPr>
                        <a:t>SKU Item</a:t>
                      </a:r>
                      <a:endParaRPr lang="en-US" sz="1000" b="0" dirty="0">
                        <a:latin typeface="Microsoft JhengHei" panose="020B0604030504040204" pitchFamily="34" charset="-120"/>
                        <a:ea typeface="Microsoft JhengHe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2"/>
                    </a:solidFill>
                  </a:tcPr>
                </a:tc>
                <a:tc>
                  <a:txBody>
                    <a:bodyPr/>
                    <a:lstStyle/>
                    <a:p>
                      <a:pPr algn="ctr"/>
                      <a:r>
                        <a:rPr lang="en-US" sz="800" dirty="0" smtClean="0">
                          <a:latin typeface="Microsoft JhengHei" panose="020B0604030504040204" pitchFamily="34" charset="-120"/>
                          <a:ea typeface="Microsoft JhengHei" panose="020B0604030504040204" pitchFamily="34" charset="-120"/>
                        </a:rPr>
                        <a:t>1 to 10</a:t>
                      </a:r>
                      <a:endParaRPr lang="en-US" sz="800" dirty="0">
                        <a:latin typeface="Microsoft JhengHei" panose="020B0604030504040204" pitchFamily="34" charset="-120"/>
                        <a:ea typeface="Microsoft JhengHei" panose="020B0604030504040204"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2"/>
                    </a:solidFill>
                  </a:tcPr>
                </a:tc>
                <a:tc>
                  <a:txBody>
                    <a:bodyPr/>
                    <a:lstStyle/>
                    <a:p>
                      <a:pPr algn="ctr"/>
                      <a:r>
                        <a:rPr lang="en-US" sz="800" dirty="0">
                          <a:latin typeface="Microsoft JhengHei" panose="020B0604030504040204" pitchFamily="34" charset="-120"/>
                          <a:ea typeface="Microsoft JhengHei" panose="020B0604030504040204" pitchFamily="34" charset="-120"/>
                        </a:rPr>
                        <a:t>    </a:t>
                      </a:r>
                      <a:r>
                        <a:rPr lang="en-US" sz="800" dirty="0" smtClean="0">
                          <a:latin typeface="Microsoft JhengHei" panose="020B0604030504040204" pitchFamily="34" charset="-120"/>
                          <a:ea typeface="Microsoft JhengHei" panose="020B0604030504040204" pitchFamily="34" charset="-120"/>
                        </a:rPr>
                        <a:t>11 to 49</a:t>
                      </a:r>
                      <a:endParaRPr lang="en-US" sz="800" dirty="0">
                        <a:latin typeface="Microsoft JhengHei" panose="020B0604030504040204" pitchFamily="34" charset="-120"/>
                        <a:ea typeface="Microsoft JhengHei" panose="020B0604030504040204"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2"/>
                    </a:solidFill>
                  </a:tcPr>
                </a:tc>
                <a:tc>
                  <a:txBody>
                    <a:bodyPr/>
                    <a:lstStyle/>
                    <a:p>
                      <a:pPr algn="ctr"/>
                      <a:r>
                        <a:rPr lang="en-US" sz="800" dirty="0" smtClean="0">
                          <a:latin typeface="Microsoft JhengHei" panose="020B0604030504040204" pitchFamily="34" charset="-120"/>
                          <a:ea typeface="Microsoft JhengHei" panose="020B0604030504040204" pitchFamily="34" charset="-120"/>
                        </a:rPr>
                        <a:t>50 to  299</a:t>
                      </a:r>
                      <a:endParaRPr lang="en-US" sz="800" dirty="0">
                        <a:latin typeface="Microsoft JhengHei" panose="020B0604030504040204" pitchFamily="34" charset="-120"/>
                        <a:ea typeface="Microsoft JhengHei" panose="020B0604030504040204"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smtClean="0">
                          <a:latin typeface="Microsoft JhengHei" panose="020B0604030504040204" pitchFamily="34" charset="-120"/>
                          <a:ea typeface="Microsoft JhengHei" panose="020B0604030504040204" pitchFamily="34" charset="-120"/>
                        </a:rPr>
                        <a:t>300+</a:t>
                      </a:r>
                      <a:endParaRPr lang="en-US" sz="800" dirty="0">
                        <a:latin typeface="Microsoft JhengHei" panose="020B0604030504040204" pitchFamily="34" charset="-120"/>
                        <a:ea typeface="Microsoft JhengHei"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accent2"/>
                    </a:solidFill>
                  </a:tcPr>
                </a:tc>
                <a:extLst>
                  <a:ext uri="{0D108BD9-81ED-4DB2-BD59-A6C34878D82A}">
                    <a16:rowId xmlns="" xmlns:a16="http://schemas.microsoft.com/office/drawing/2014/main" val="932404933"/>
                  </a:ext>
                </a:extLst>
              </a:tr>
            </a:tbl>
          </a:graphicData>
        </a:graphic>
      </p:graphicFrame>
      <p:sp>
        <p:nvSpPr>
          <p:cNvPr id="37" name="Callout: Line with No Border 36">
            <a:extLst>
              <a:ext uri="{FF2B5EF4-FFF2-40B4-BE49-F238E27FC236}">
                <a16:creationId xmlns="" xmlns:a16="http://schemas.microsoft.com/office/drawing/2014/main" id="{4D8F63D3-C519-4706-96D3-0C1509B20334}"/>
              </a:ext>
            </a:extLst>
          </p:cNvPr>
          <p:cNvSpPr/>
          <p:nvPr/>
        </p:nvSpPr>
        <p:spPr>
          <a:xfrm>
            <a:off x="5664880" y="1835976"/>
            <a:ext cx="1516970" cy="564324"/>
          </a:xfrm>
          <a:prstGeom prst="callout1">
            <a:avLst>
              <a:gd name="adj1" fmla="val 1929"/>
              <a:gd name="adj2" fmla="val 534"/>
              <a:gd name="adj3" fmla="val 49792"/>
              <a:gd name="adj4" fmla="val -23579"/>
            </a:avLst>
          </a:prstGeom>
          <a:solidFill>
            <a:srgbClr val="3076A4"/>
          </a:soli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Microsoft JhengHei Light" panose="020B0304030504040204" pitchFamily="34" charset="-120"/>
                <a:ea typeface="Microsoft JhengHei Light" panose="020B0304030504040204" pitchFamily="34" charset="-120"/>
              </a:rPr>
              <a:t> </a:t>
            </a:r>
            <a:r>
              <a:rPr lang="en-US" sz="900" dirty="0" smtClean="0">
                <a:solidFill>
                  <a:schemeClr val="bg1"/>
                </a:solidFill>
                <a:latin typeface="Microsoft JhengHei Light" panose="020B0304030504040204" pitchFamily="34" charset="-120"/>
                <a:ea typeface="Microsoft JhengHei Light" panose="020B0304030504040204" pitchFamily="34" charset="-120"/>
              </a:rPr>
              <a:t>Price is based on an annual contract. Includes delivery.</a:t>
            </a:r>
            <a:endParaRPr lang="en-US" sz="900" dirty="0">
              <a:solidFill>
                <a:schemeClr val="bg1"/>
              </a:solidFill>
              <a:latin typeface="Microsoft JhengHei Light" panose="020B0304030504040204" pitchFamily="34" charset="-120"/>
              <a:ea typeface="Microsoft JhengHei Light" panose="020B0304030504040204" pitchFamily="34" charset="-120"/>
            </a:endParaRPr>
          </a:p>
        </p:txBody>
      </p:sp>
      <p:sp>
        <p:nvSpPr>
          <p:cNvPr id="38" name="Isosceles Triangle 37">
            <a:extLst>
              <a:ext uri="{FF2B5EF4-FFF2-40B4-BE49-F238E27FC236}">
                <a16:creationId xmlns="" xmlns:a16="http://schemas.microsoft.com/office/drawing/2014/main" id="{676193FE-BF15-48BC-BEDC-C453178D7D45}"/>
              </a:ext>
            </a:extLst>
          </p:cNvPr>
          <p:cNvSpPr/>
          <p:nvPr/>
        </p:nvSpPr>
        <p:spPr>
          <a:xfrm rot="18854444">
            <a:off x="5562602" y="1817714"/>
            <a:ext cx="331040" cy="16454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 xmlns:a16="http://schemas.microsoft.com/office/drawing/2014/main" id="{76538DD5-8BE4-4662-AAB3-5A0F1F60D656}"/>
              </a:ext>
            </a:extLst>
          </p:cNvPr>
          <p:cNvCxnSpPr>
            <a:cxnSpLocks/>
          </p:cNvCxnSpPr>
          <p:nvPr/>
        </p:nvCxnSpPr>
        <p:spPr>
          <a:xfrm>
            <a:off x="2286000" y="2000250"/>
            <a:ext cx="510540" cy="2125463"/>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FAEA938B-30FD-431E-99E6-2E9CF9C7DCC1}"/>
              </a:ext>
            </a:extLst>
          </p:cNvPr>
          <p:cNvCxnSpPr>
            <a:cxnSpLocks/>
          </p:cNvCxnSpPr>
          <p:nvPr/>
        </p:nvCxnSpPr>
        <p:spPr>
          <a:xfrm>
            <a:off x="3369945" y="1931449"/>
            <a:ext cx="0" cy="2270464"/>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B77DC717-A811-419E-B920-9975F6849051}"/>
              </a:ext>
            </a:extLst>
          </p:cNvPr>
          <p:cNvCxnSpPr>
            <a:cxnSpLocks/>
          </p:cNvCxnSpPr>
          <p:nvPr/>
        </p:nvCxnSpPr>
        <p:spPr>
          <a:xfrm>
            <a:off x="4804410" y="1988599"/>
            <a:ext cx="0" cy="2270464"/>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7126EC6D-7BD8-439D-8504-5E9A8379D862}"/>
              </a:ext>
            </a:extLst>
          </p:cNvPr>
          <p:cNvCxnSpPr>
            <a:cxnSpLocks/>
          </p:cNvCxnSpPr>
          <p:nvPr/>
        </p:nvCxnSpPr>
        <p:spPr>
          <a:xfrm>
            <a:off x="4097655" y="1988599"/>
            <a:ext cx="0" cy="2270464"/>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128FC7FC-563A-435A-8A0D-4E69B5301F28}"/>
              </a:ext>
            </a:extLst>
          </p:cNvPr>
          <p:cNvSpPr txBox="1"/>
          <p:nvPr/>
        </p:nvSpPr>
        <p:spPr>
          <a:xfrm>
            <a:off x="1127087" y="225574"/>
            <a:ext cx="5592690"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Price List</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40" name="Straight Connector 39">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0B9875BD-0E25-44F7-91B3-D7F36BACFF35}"/>
              </a:ext>
            </a:extLst>
          </p:cNvPr>
          <p:cNvSpPr txBox="1"/>
          <p:nvPr/>
        </p:nvSpPr>
        <p:spPr>
          <a:xfrm>
            <a:off x="523560" y="1006063"/>
            <a:ext cx="6174952" cy="400110"/>
          </a:xfrm>
          <a:prstGeom prst="rect">
            <a:avLst/>
          </a:prstGeom>
          <a:noFill/>
        </p:spPr>
        <p:txBody>
          <a:bodyPr wrap="square" rtlCol="0">
            <a:spAutoFit/>
          </a:bodyPr>
          <a:lstStyle/>
          <a:p>
            <a:r>
              <a:rPr lang="en-US" sz="2000" dirty="0" smtClean="0">
                <a:ln w="0"/>
                <a:solidFill>
                  <a:schemeClr val="bg1"/>
                </a:solidFill>
              </a:rPr>
              <a:t>Current Pricing for CBD Extracts and Isolates </a:t>
            </a:r>
            <a:endParaRPr lang="en-US" sz="2000" dirty="0">
              <a:ln w="0"/>
              <a:solidFill>
                <a:schemeClr val="bg1"/>
              </a:solidFill>
            </a:endParaRPr>
          </a:p>
        </p:txBody>
      </p:sp>
      <p:sp>
        <p:nvSpPr>
          <p:cNvPr id="57" name="TextBox 56"/>
          <p:cNvSpPr txBox="1"/>
          <p:nvPr/>
        </p:nvSpPr>
        <p:spPr>
          <a:xfrm>
            <a:off x="574602" y="5869177"/>
            <a:ext cx="5959548" cy="400110"/>
          </a:xfrm>
          <a:prstGeom prst="rect">
            <a:avLst/>
          </a:prstGeom>
          <a:noFill/>
        </p:spPr>
        <p:txBody>
          <a:bodyPr wrap="square" rtlCol="0">
            <a:spAutoFit/>
          </a:bodyPr>
          <a:lstStyle/>
          <a:p>
            <a:r>
              <a:rPr lang="en-US" sz="1000" i="1" dirty="0" smtClean="0">
                <a:solidFill>
                  <a:srgbClr val="F2D106"/>
                </a:solidFill>
                <a:latin typeface="Calibri" pitchFamily="34" charset="0"/>
                <a:cs typeface="Calibri" pitchFamily="34" charset="0"/>
              </a:rPr>
              <a:t>Prices good for 30 days from quote date. </a:t>
            </a:r>
            <a:br>
              <a:rPr lang="en-US" sz="1000" i="1" dirty="0" smtClean="0">
                <a:solidFill>
                  <a:srgbClr val="F2D106"/>
                </a:solidFill>
                <a:latin typeface="Calibri" pitchFamily="34" charset="0"/>
                <a:cs typeface="Calibri" pitchFamily="34" charset="0"/>
              </a:rPr>
            </a:br>
            <a:r>
              <a:rPr lang="en-US" sz="1000" i="1" dirty="0" smtClean="0">
                <a:solidFill>
                  <a:srgbClr val="F2D106"/>
                </a:solidFill>
                <a:latin typeface="Calibri" pitchFamily="34" charset="0"/>
                <a:cs typeface="Calibri" pitchFamily="34" charset="0"/>
              </a:rPr>
              <a:t>Phone orders  require  simultaneous  email confirmation</a:t>
            </a:r>
            <a:endParaRPr lang="en-US" sz="1000" i="1" dirty="0">
              <a:solidFill>
                <a:srgbClr val="F2D106"/>
              </a:solidFill>
              <a:latin typeface="Calibri" pitchFamily="34" charset="0"/>
              <a:cs typeface="Calibri" pitchFamily="34" charset="0"/>
            </a:endParaRPr>
          </a:p>
        </p:txBody>
      </p:sp>
      <p:sp>
        <p:nvSpPr>
          <p:cNvPr id="58" name="TextBox 57"/>
          <p:cNvSpPr txBox="1"/>
          <p:nvPr/>
        </p:nvSpPr>
        <p:spPr>
          <a:xfrm>
            <a:off x="7346433" y="366648"/>
            <a:ext cx="1711842" cy="338554"/>
          </a:xfrm>
          <a:prstGeom prst="rect">
            <a:avLst/>
          </a:prstGeom>
          <a:noFill/>
        </p:spPr>
        <p:txBody>
          <a:bodyPr wrap="square" rtlCol="0">
            <a:spAutoFit/>
          </a:bodyPr>
          <a:lstStyle/>
          <a:p>
            <a:r>
              <a:rPr lang="en-US" sz="1600" dirty="0" smtClean="0">
                <a:solidFill>
                  <a:schemeClr val="bg1"/>
                </a:solidFill>
                <a:effectLst>
                  <a:outerShdw blurRad="177800" dist="63500" dir="7980000" algn="tr" rotWithShape="0">
                    <a:prstClr val="black">
                      <a:alpha val="96000"/>
                    </a:prstClr>
                  </a:outerShdw>
                </a:effectLst>
                <a:latin typeface="Calibri" pitchFamily="34" charset="0"/>
                <a:cs typeface="Calibri" pitchFamily="34" charset="0"/>
              </a:rPr>
              <a:t>Payment Terms</a:t>
            </a:r>
            <a:endParaRPr lang="en-US" sz="1600" dirty="0">
              <a:solidFill>
                <a:schemeClr val="bg1"/>
              </a:solidFill>
              <a:effectLst>
                <a:outerShdw blurRad="177800" dist="63500" dir="7980000" algn="tr" rotWithShape="0">
                  <a:prstClr val="black">
                    <a:alpha val="96000"/>
                  </a:prstClr>
                </a:outerShdw>
              </a:effectLst>
              <a:latin typeface="Calibri" pitchFamily="34" charset="0"/>
              <a:cs typeface="Calibri" pitchFamily="34" charset="0"/>
            </a:endParaRPr>
          </a:p>
        </p:txBody>
      </p:sp>
      <p:sp>
        <p:nvSpPr>
          <p:cNvPr id="59" name="TextBox 58"/>
          <p:cNvSpPr txBox="1"/>
          <p:nvPr/>
        </p:nvSpPr>
        <p:spPr>
          <a:xfrm>
            <a:off x="7327827" y="763777"/>
            <a:ext cx="1711398" cy="27699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1200" b="1" dirty="0" smtClean="0">
                <a:solidFill>
                  <a:srgbClr val="FFFF00"/>
                </a:solidFill>
                <a:latin typeface="Calibri" pitchFamily="34" charset="0"/>
                <a:cs typeface="Calibri" pitchFamily="34" charset="0"/>
              </a:rPr>
              <a:t>1</a:t>
            </a:r>
            <a:r>
              <a:rPr lang="en-US" sz="1200" b="1" dirty="0" smtClean="0">
                <a:solidFill>
                  <a:srgbClr val="F2D106"/>
                </a:solidFill>
                <a:latin typeface="Calibri" pitchFamily="34" charset="0"/>
                <a:cs typeface="Calibri" pitchFamily="34" charset="0"/>
              </a:rPr>
              <a:t>.  Purchase  Order</a:t>
            </a:r>
            <a:endParaRPr lang="en-US" sz="1200" b="1" dirty="0">
              <a:solidFill>
                <a:srgbClr val="F2D106"/>
              </a:solidFill>
              <a:latin typeface="Calibri" pitchFamily="34" charset="0"/>
              <a:cs typeface="Calibri" pitchFamily="34" charset="0"/>
            </a:endParaRPr>
          </a:p>
        </p:txBody>
      </p:sp>
      <p:sp>
        <p:nvSpPr>
          <p:cNvPr id="60" name="TextBox 59"/>
          <p:cNvSpPr txBox="1"/>
          <p:nvPr/>
        </p:nvSpPr>
        <p:spPr>
          <a:xfrm>
            <a:off x="7489752" y="973327"/>
            <a:ext cx="1424763" cy="1107996"/>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1100" dirty="0" smtClean="0">
                <a:solidFill>
                  <a:schemeClr val="bg1"/>
                </a:solidFill>
                <a:latin typeface="Calibri" pitchFamily="34" charset="0"/>
                <a:cs typeface="Calibri" pitchFamily="34" charset="0"/>
              </a:rPr>
              <a:t>In writing on company letterhead and signed by CFO or Authorized  person.</a:t>
            </a:r>
          </a:p>
          <a:p>
            <a:endParaRPr lang="en-US" sz="1100" dirty="0" smtClean="0">
              <a:solidFill>
                <a:schemeClr val="bg1"/>
              </a:solidFill>
              <a:latin typeface="Calibri" pitchFamily="34" charset="0"/>
              <a:cs typeface="Calibri" pitchFamily="34" charset="0"/>
            </a:endParaRPr>
          </a:p>
          <a:p>
            <a:endParaRPr lang="en-US" sz="1100" dirty="0">
              <a:solidFill>
                <a:schemeClr val="bg1"/>
              </a:solidFill>
              <a:latin typeface="Calibri" pitchFamily="34" charset="0"/>
              <a:cs typeface="Calibri" pitchFamily="34" charset="0"/>
            </a:endParaRPr>
          </a:p>
        </p:txBody>
      </p:sp>
      <p:sp>
        <p:nvSpPr>
          <p:cNvPr id="61" name="TextBox 60"/>
          <p:cNvSpPr txBox="1"/>
          <p:nvPr/>
        </p:nvSpPr>
        <p:spPr>
          <a:xfrm>
            <a:off x="7327827" y="1668652"/>
            <a:ext cx="1711398" cy="27699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1200" b="1" dirty="0" smtClean="0">
                <a:solidFill>
                  <a:srgbClr val="FFFF00"/>
                </a:solidFill>
                <a:latin typeface="Calibri" pitchFamily="34" charset="0"/>
                <a:cs typeface="Calibri" pitchFamily="34" charset="0"/>
              </a:rPr>
              <a:t>2.  </a:t>
            </a:r>
            <a:r>
              <a:rPr lang="en-US" sz="1200" b="1" dirty="0" smtClean="0">
                <a:solidFill>
                  <a:srgbClr val="F2D106"/>
                </a:solidFill>
                <a:latin typeface="Calibri" pitchFamily="34" charset="0"/>
                <a:cs typeface="Calibri" pitchFamily="34" charset="0"/>
              </a:rPr>
              <a:t>Agreement</a:t>
            </a:r>
            <a:endParaRPr lang="en-US" sz="1200" b="1" dirty="0">
              <a:solidFill>
                <a:srgbClr val="F2D106"/>
              </a:solidFill>
              <a:latin typeface="Calibri" pitchFamily="34" charset="0"/>
              <a:cs typeface="Calibri" pitchFamily="34" charset="0"/>
            </a:endParaRPr>
          </a:p>
        </p:txBody>
      </p:sp>
      <p:sp>
        <p:nvSpPr>
          <p:cNvPr id="62" name="TextBox 61"/>
          <p:cNvSpPr txBox="1"/>
          <p:nvPr/>
        </p:nvSpPr>
        <p:spPr>
          <a:xfrm>
            <a:off x="7489752" y="1859152"/>
            <a:ext cx="1424763" cy="1107996"/>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1100" dirty="0" smtClean="0">
                <a:solidFill>
                  <a:schemeClr val="bg1"/>
                </a:solidFill>
                <a:latin typeface="Calibri" pitchFamily="34" charset="0"/>
                <a:cs typeface="Calibri" pitchFamily="34" charset="0"/>
              </a:rPr>
              <a:t>In writing on company letterhead and signed by CFO or Authorized  person. </a:t>
            </a:r>
          </a:p>
          <a:p>
            <a:endParaRPr lang="en-US" sz="1100" dirty="0" smtClean="0">
              <a:solidFill>
                <a:schemeClr val="bg1"/>
              </a:solidFill>
              <a:latin typeface="Calibri" pitchFamily="34" charset="0"/>
              <a:cs typeface="Calibri" pitchFamily="34" charset="0"/>
            </a:endParaRPr>
          </a:p>
          <a:p>
            <a:endParaRPr lang="en-US" sz="1100" dirty="0">
              <a:solidFill>
                <a:schemeClr val="bg1"/>
              </a:solidFill>
              <a:latin typeface="Calibri" pitchFamily="34" charset="0"/>
              <a:cs typeface="Calibri" pitchFamily="34" charset="0"/>
            </a:endParaRPr>
          </a:p>
        </p:txBody>
      </p:sp>
      <p:sp>
        <p:nvSpPr>
          <p:cNvPr id="63" name="TextBox 62"/>
          <p:cNvSpPr txBox="1"/>
          <p:nvPr/>
        </p:nvSpPr>
        <p:spPr>
          <a:xfrm>
            <a:off x="7327827" y="2554477"/>
            <a:ext cx="1711398" cy="27699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1200" b="1" dirty="0" smtClean="0">
                <a:solidFill>
                  <a:srgbClr val="F2D106"/>
                </a:solidFill>
                <a:latin typeface="Calibri" pitchFamily="34" charset="0"/>
                <a:cs typeface="Calibri" pitchFamily="34" charset="0"/>
              </a:rPr>
              <a:t>3.  Price</a:t>
            </a:r>
            <a:endParaRPr lang="en-US" sz="1200" b="1" dirty="0">
              <a:solidFill>
                <a:srgbClr val="F2D106"/>
              </a:solidFill>
              <a:latin typeface="Calibri" pitchFamily="34" charset="0"/>
              <a:cs typeface="Calibri" pitchFamily="34" charset="0"/>
            </a:endParaRPr>
          </a:p>
        </p:txBody>
      </p:sp>
      <p:sp>
        <p:nvSpPr>
          <p:cNvPr id="64" name="TextBox 63"/>
          <p:cNvSpPr txBox="1"/>
          <p:nvPr/>
        </p:nvSpPr>
        <p:spPr>
          <a:xfrm>
            <a:off x="7489752" y="2754502"/>
            <a:ext cx="1424763" cy="2123658"/>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1100" smtClean="0">
                <a:solidFill>
                  <a:schemeClr val="bg1"/>
                </a:solidFill>
                <a:latin typeface="Calibri" pitchFamily="34" charset="0"/>
                <a:cs typeface="Calibri" pitchFamily="34" charset="0"/>
              </a:rPr>
              <a:t>Prices are negotiable.</a:t>
            </a:r>
            <a:br>
              <a:rPr lang="en-US" sz="1100" smtClean="0">
                <a:solidFill>
                  <a:schemeClr val="bg1"/>
                </a:solidFill>
                <a:latin typeface="Calibri" pitchFamily="34" charset="0"/>
                <a:cs typeface="Calibri" pitchFamily="34" charset="0"/>
              </a:rPr>
            </a:br>
            <a:r>
              <a:rPr lang="en-US" sz="1100" smtClean="0">
                <a:solidFill>
                  <a:schemeClr val="bg1"/>
                </a:solidFill>
                <a:latin typeface="Calibri" pitchFamily="34" charset="0"/>
                <a:cs typeface="Calibri" pitchFamily="34" charset="0"/>
              </a:rPr>
              <a:t>No changes in price after closing allowed. </a:t>
            </a:r>
          </a:p>
          <a:p>
            <a:r>
              <a:rPr lang="en-US" sz="1100" smtClean="0">
                <a:solidFill>
                  <a:schemeClr val="bg1"/>
                </a:solidFill>
                <a:latin typeface="Calibri" pitchFamily="34" charset="0"/>
                <a:cs typeface="Calibri" pitchFamily="34" charset="0"/>
              </a:rPr>
              <a:t>Allow up to three business days for Agreement delivery. A proforma will be provided at time of Purchase.</a:t>
            </a:r>
          </a:p>
          <a:p>
            <a:endParaRPr lang="en-US" sz="1100" smtClean="0">
              <a:solidFill>
                <a:schemeClr val="bg1"/>
              </a:solidFill>
              <a:latin typeface="Calibri" pitchFamily="34" charset="0"/>
              <a:cs typeface="Calibri" pitchFamily="34" charset="0"/>
            </a:endParaRPr>
          </a:p>
          <a:p>
            <a:endParaRPr lang="en-US" sz="1100" smtClean="0">
              <a:solidFill>
                <a:schemeClr val="bg1"/>
              </a:solidFill>
              <a:latin typeface="Calibri" pitchFamily="34" charset="0"/>
              <a:cs typeface="Calibri" pitchFamily="34" charset="0"/>
            </a:endParaRPr>
          </a:p>
          <a:p>
            <a:endParaRPr lang="en-US" sz="1100" dirty="0">
              <a:solidFill>
                <a:schemeClr val="bg1"/>
              </a:solidFill>
              <a:latin typeface="Calibri" pitchFamily="34" charset="0"/>
              <a:cs typeface="Calibri" pitchFamily="34" charset="0"/>
            </a:endParaRPr>
          </a:p>
        </p:txBody>
      </p:sp>
      <p:sp>
        <p:nvSpPr>
          <p:cNvPr id="65" name="TextBox 64"/>
          <p:cNvSpPr txBox="1"/>
          <p:nvPr/>
        </p:nvSpPr>
        <p:spPr>
          <a:xfrm>
            <a:off x="7327827" y="4297552"/>
            <a:ext cx="1711398" cy="27699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1200" b="1" dirty="0" smtClean="0">
                <a:solidFill>
                  <a:srgbClr val="F2D106"/>
                </a:solidFill>
                <a:latin typeface="Calibri" pitchFamily="34" charset="0"/>
                <a:cs typeface="Calibri" pitchFamily="34" charset="0"/>
              </a:rPr>
              <a:t>4.  Delivery</a:t>
            </a:r>
            <a:endParaRPr lang="en-US" sz="1200" b="1" dirty="0">
              <a:solidFill>
                <a:srgbClr val="F2D106"/>
              </a:solidFill>
              <a:latin typeface="Calibri" pitchFamily="34" charset="0"/>
              <a:cs typeface="Calibri" pitchFamily="34" charset="0"/>
            </a:endParaRPr>
          </a:p>
        </p:txBody>
      </p:sp>
      <p:sp>
        <p:nvSpPr>
          <p:cNvPr id="66" name="TextBox 65"/>
          <p:cNvSpPr txBox="1"/>
          <p:nvPr/>
        </p:nvSpPr>
        <p:spPr>
          <a:xfrm>
            <a:off x="7489752" y="4507102"/>
            <a:ext cx="1424763" cy="600164"/>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1100" dirty="0" smtClean="0">
                <a:solidFill>
                  <a:schemeClr val="bg1"/>
                </a:solidFill>
                <a:latin typeface="Calibri" pitchFamily="34" charset="0"/>
                <a:cs typeface="Calibri" pitchFamily="34" charset="0"/>
              </a:rPr>
              <a:t>As per P.O. </a:t>
            </a:r>
          </a:p>
          <a:p>
            <a:endParaRPr lang="en-US" sz="1100" dirty="0" smtClean="0">
              <a:solidFill>
                <a:schemeClr val="bg1"/>
              </a:solidFill>
              <a:latin typeface="Calibri" pitchFamily="34" charset="0"/>
              <a:cs typeface="Calibri" pitchFamily="34" charset="0"/>
            </a:endParaRPr>
          </a:p>
          <a:p>
            <a:endParaRPr lang="en-US" sz="1100" dirty="0">
              <a:solidFill>
                <a:schemeClr val="bg1"/>
              </a:solidFill>
              <a:latin typeface="Calibri" pitchFamily="34" charset="0"/>
              <a:cs typeface="Calibri" pitchFamily="34" charset="0"/>
            </a:endParaRPr>
          </a:p>
        </p:txBody>
      </p:sp>
      <p:sp>
        <p:nvSpPr>
          <p:cNvPr id="67" name="TextBox 66"/>
          <p:cNvSpPr txBox="1"/>
          <p:nvPr/>
        </p:nvSpPr>
        <p:spPr>
          <a:xfrm>
            <a:off x="7327827" y="4697602"/>
            <a:ext cx="1711398" cy="27699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1200" b="1" dirty="0" smtClean="0">
                <a:solidFill>
                  <a:srgbClr val="F2D106"/>
                </a:solidFill>
                <a:latin typeface="Calibri" pitchFamily="34" charset="0"/>
                <a:cs typeface="Calibri" pitchFamily="34" charset="0"/>
              </a:rPr>
              <a:t>5.  Payment</a:t>
            </a:r>
            <a:endParaRPr lang="en-US" sz="1200" b="1" dirty="0">
              <a:solidFill>
                <a:srgbClr val="F2D106"/>
              </a:solidFill>
              <a:latin typeface="Calibri" pitchFamily="34" charset="0"/>
              <a:cs typeface="Calibri" pitchFamily="34" charset="0"/>
            </a:endParaRPr>
          </a:p>
        </p:txBody>
      </p:sp>
      <p:sp>
        <p:nvSpPr>
          <p:cNvPr id="68" name="TextBox 67"/>
          <p:cNvSpPr txBox="1"/>
          <p:nvPr/>
        </p:nvSpPr>
        <p:spPr>
          <a:xfrm>
            <a:off x="7499277" y="4897627"/>
            <a:ext cx="1511373" cy="1277273"/>
          </a:xfrm>
          <a:prstGeom prst="rect">
            <a:avLst/>
          </a:prstGeom>
          <a:noFill/>
          <a:effectLst>
            <a:outerShdw blurRad="50800" dist="38100" dir="10800000" algn="r" rotWithShape="0">
              <a:prstClr val="black">
                <a:alpha val="86000"/>
              </a:prstClr>
            </a:outerShdw>
          </a:effectLst>
        </p:spPr>
        <p:txBody>
          <a:bodyPr wrap="square" rtlCol="0">
            <a:spAutoFit/>
          </a:bodyPr>
          <a:lstStyle/>
          <a:p>
            <a:r>
              <a:rPr lang="en-US" sz="1100" dirty="0" smtClean="0">
                <a:solidFill>
                  <a:schemeClr val="bg1"/>
                </a:solidFill>
                <a:latin typeface="Calibri" pitchFamily="34" charset="0"/>
                <a:cs typeface="Calibri" pitchFamily="34" charset="0"/>
              </a:rPr>
              <a:t>Terms depending on  order amount and experience with customer. Terms range from payment in advance to escrow and  10-30 day net terms.  </a:t>
            </a:r>
            <a:endParaRPr lang="en-US" sz="1100" dirty="0">
              <a:solidFill>
                <a:schemeClr val="bg1"/>
              </a:solidFill>
              <a:latin typeface="Calibri" pitchFamily="34" charset="0"/>
              <a:cs typeface="Calibri" pitchFamily="34" charset="0"/>
            </a:endParaRPr>
          </a:p>
        </p:txBody>
      </p:sp>
      <p:sp>
        <p:nvSpPr>
          <p:cNvPr id="69" name="Callout: Line with No Border 33">
            <a:extLst>
              <a:ext uri="{FF2B5EF4-FFF2-40B4-BE49-F238E27FC236}">
                <a16:creationId xmlns="" xmlns:a16="http://schemas.microsoft.com/office/drawing/2014/main" id="{92D75E9C-3888-4934-A849-5890C926BFF2}"/>
              </a:ext>
            </a:extLst>
          </p:cNvPr>
          <p:cNvSpPr/>
          <p:nvPr/>
        </p:nvSpPr>
        <p:spPr>
          <a:xfrm>
            <a:off x="5664878" y="5163937"/>
            <a:ext cx="1509944" cy="751087"/>
          </a:xfrm>
          <a:prstGeom prst="callout1">
            <a:avLst>
              <a:gd name="adj1" fmla="val 466"/>
              <a:gd name="adj2" fmla="val 184"/>
              <a:gd name="adj3" fmla="val -100710"/>
              <a:gd name="adj4" fmla="val -116400"/>
            </a:avLst>
          </a:prstGeom>
          <a:solidFill>
            <a:srgbClr val="3076A4"/>
          </a:soli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latin typeface="Microsoft JhengHei Light" panose="020B0304030504040204" pitchFamily="34" charset="-120"/>
                <a:ea typeface="Microsoft JhengHei Light" panose="020B0304030504040204" pitchFamily="34" charset="-120"/>
              </a:rPr>
              <a:t>No annual contract required for all other price columns. No shipping included</a:t>
            </a:r>
            <a:endParaRPr lang="en-US" sz="900" dirty="0">
              <a:solidFill>
                <a:schemeClr val="bg1"/>
              </a:solidFill>
              <a:latin typeface="Microsoft JhengHei Light" panose="020B0304030504040204" pitchFamily="34" charset="-120"/>
              <a:ea typeface="Microsoft JhengHei Light" panose="020B0304030504040204" pitchFamily="34" charset="-120"/>
            </a:endParaRPr>
          </a:p>
        </p:txBody>
      </p:sp>
      <p:sp>
        <p:nvSpPr>
          <p:cNvPr id="70" name="Isosceles Triangle 69">
            <a:extLst>
              <a:ext uri="{FF2B5EF4-FFF2-40B4-BE49-F238E27FC236}">
                <a16:creationId xmlns="" xmlns:a16="http://schemas.microsoft.com/office/drawing/2014/main" id="{8B2A3A00-9458-44A0-96E1-E4355747A554}"/>
              </a:ext>
            </a:extLst>
          </p:cNvPr>
          <p:cNvSpPr/>
          <p:nvPr/>
        </p:nvSpPr>
        <p:spPr>
          <a:xfrm rot="18854444">
            <a:off x="5564694" y="5141125"/>
            <a:ext cx="331040" cy="16454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51" name="TextBox 50"/>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23</a:t>
            </a:r>
            <a:endParaRPr lang="en-US" dirty="0">
              <a:solidFill>
                <a:schemeClr val="bg1"/>
              </a:solidFill>
            </a:endParaRPr>
          </a:p>
        </p:txBody>
      </p:sp>
      <p:pic>
        <p:nvPicPr>
          <p:cNvPr id="41" name="Picture 1">
            <a:hlinkClick r:id="rId2" action="ppaction://hlinksldjump"/>
          </p:cNvPr>
          <p:cNvPicPr>
            <a:picLocks noChangeAspect="1" noChangeArrowheads="1"/>
          </p:cNvPicPr>
          <p:nvPr/>
        </p:nvPicPr>
        <p:blipFill>
          <a:blip r:embed="rId3"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1058327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DF0B009E-0016-4542-8AFB-A5B01456D6F4}"/>
              </a:ext>
            </a:extLst>
          </p:cNvPr>
          <p:cNvSpPr/>
          <p:nvPr/>
        </p:nvSpPr>
        <p:spPr>
          <a:xfrm rot="20711217">
            <a:off x="6003139" y="44753"/>
            <a:ext cx="1932675"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CFD09B5-4A6B-4107-AA5F-11D33C4B29D2}"/>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5F02CA2A-AE3D-490E-A8EB-82F6C1B0476C}"/>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62050" y="947231"/>
            <a:ext cx="6143625" cy="5386090"/>
          </a:xfrm>
          <a:prstGeom prst="rect">
            <a:avLst/>
          </a:prstGeom>
          <a:noFill/>
        </p:spPr>
        <p:txBody>
          <a:bodyPr wrap="square" rtlCol="0">
            <a:spAutoFit/>
          </a:bodyPr>
          <a:lstStyle/>
          <a:p>
            <a:r>
              <a:rPr lang="en-US" sz="1200" b="1" dirty="0" smtClean="0">
                <a:solidFill>
                  <a:srgbClr val="FFC000"/>
                </a:solidFill>
                <a:latin typeface="Calibri Light" pitchFamily="34" charset="0"/>
                <a:cs typeface="Calibri Light" pitchFamily="34" charset="0"/>
              </a:rPr>
              <a:t/>
            </a:r>
            <a:br>
              <a:rPr lang="en-US" sz="1200" b="1" dirty="0" smtClean="0">
                <a:solidFill>
                  <a:srgbClr val="FFC000"/>
                </a:solidFill>
                <a:latin typeface="Calibri Light" pitchFamily="34" charset="0"/>
                <a:cs typeface="Calibri Light" pitchFamily="34" charset="0"/>
              </a:rPr>
            </a:br>
            <a:r>
              <a:rPr lang="en-US" sz="1200" b="1" dirty="0" smtClean="0">
                <a:solidFill>
                  <a:srgbClr val="FFC000"/>
                </a:solidFill>
                <a:latin typeface="Calibri Light" pitchFamily="34" charset="0"/>
                <a:cs typeface="Calibri Light" pitchFamily="34" charset="0"/>
              </a:rPr>
              <a:t>Broad Spectrum</a:t>
            </a:r>
            <a:r>
              <a:rPr lang="en-US" sz="1000" dirty="0" smtClean="0">
                <a:solidFill>
                  <a:schemeClr val="bg1"/>
                </a:solidFill>
                <a:latin typeface="Calibri Light" pitchFamily="34" charset="0"/>
                <a:cs typeface="Calibri Light" pitchFamily="34" charset="0"/>
              </a:rPr>
              <a:t/>
            </a:r>
            <a:br>
              <a:rPr lang="en-US" sz="1000" dirty="0" smtClean="0">
                <a:solidFill>
                  <a:schemeClr val="bg1"/>
                </a:solidFill>
                <a:latin typeface="Calibri Light" pitchFamily="34" charset="0"/>
                <a:cs typeface="Calibri Light" pitchFamily="34" charset="0"/>
              </a:rPr>
            </a:br>
            <a:r>
              <a:rPr lang="en-US" sz="1000" dirty="0" smtClean="0">
                <a:solidFill>
                  <a:schemeClr val="bg1"/>
                </a:solidFill>
                <a:latin typeface="Calibri Light" pitchFamily="34" charset="0"/>
                <a:cs typeface="Calibri Light" pitchFamily="34" charset="0"/>
              </a:rPr>
              <a:t>A type of hemp oil that contains the same full list of compounds as full-spectrum hemp oil, except for THC. Broad-spectrum CBD oil has had the trace amounts of THC that are found in full-spectrum CBD oil removed.</a:t>
            </a:r>
          </a:p>
          <a:p>
            <a:endParaRPr lang="en-US" sz="1000" b="1" dirty="0" smtClean="0">
              <a:solidFill>
                <a:schemeClr val="bg1"/>
              </a:solidFill>
              <a:latin typeface="Calibri Light" pitchFamily="34" charset="0"/>
              <a:cs typeface="Calibri Light" pitchFamily="34" charset="0"/>
            </a:endParaRPr>
          </a:p>
          <a:p>
            <a:r>
              <a:rPr lang="en-US" sz="1200" b="1" dirty="0" err="1" smtClean="0">
                <a:solidFill>
                  <a:srgbClr val="FFC000"/>
                </a:solidFill>
                <a:latin typeface="Calibri Light" pitchFamily="34" charset="0"/>
                <a:cs typeface="Calibri Light" pitchFamily="34" charset="0"/>
              </a:rPr>
              <a:t>Cannabidiol</a:t>
            </a:r>
            <a:endParaRPr lang="en-US" sz="1200" b="1" dirty="0" smtClean="0">
              <a:solidFill>
                <a:srgbClr val="FFC000"/>
              </a:solidFill>
              <a:latin typeface="Calibri Light" pitchFamily="34" charset="0"/>
              <a:cs typeface="Calibri Light" pitchFamily="34" charset="0"/>
            </a:endParaRPr>
          </a:p>
          <a:p>
            <a:r>
              <a:rPr lang="en-US" sz="1000" dirty="0" smtClean="0">
                <a:solidFill>
                  <a:schemeClr val="bg1"/>
                </a:solidFill>
                <a:latin typeface="Calibri Light" pitchFamily="34" charset="0"/>
                <a:cs typeface="Calibri Light" pitchFamily="34" charset="0"/>
              </a:rPr>
              <a:t>The non-intoxicating </a:t>
            </a:r>
            <a:r>
              <a:rPr lang="en-US" sz="1000" dirty="0" err="1" smtClean="0">
                <a:solidFill>
                  <a:schemeClr val="bg1"/>
                </a:solidFill>
                <a:latin typeface="Calibri Light" pitchFamily="34" charset="0"/>
                <a:cs typeface="Calibri Light" pitchFamily="34" charset="0"/>
              </a:rPr>
              <a:t>phytocannabinoid</a:t>
            </a:r>
            <a:r>
              <a:rPr lang="en-US" sz="1000" dirty="0" smtClean="0">
                <a:solidFill>
                  <a:schemeClr val="bg1"/>
                </a:solidFill>
                <a:latin typeface="Calibri Light" pitchFamily="34" charset="0"/>
                <a:cs typeface="Calibri Light" pitchFamily="34" charset="0"/>
              </a:rPr>
              <a:t> in cannabis that is widely used to promote balance and wellness. </a:t>
            </a:r>
            <a:r>
              <a:rPr lang="en-US" sz="1000" dirty="0" err="1" smtClean="0">
                <a:solidFill>
                  <a:schemeClr val="bg1"/>
                </a:solidFill>
                <a:latin typeface="Calibri Light" pitchFamily="34" charset="0"/>
                <a:cs typeface="Calibri Light" pitchFamily="34" charset="0"/>
              </a:rPr>
              <a:t>Cannabidiol</a:t>
            </a:r>
            <a:r>
              <a:rPr lang="en-US" sz="1000" dirty="0" smtClean="0">
                <a:solidFill>
                  <a:schemeClr val="bg1"/>
                </a:solidFill>
                <a:latin typeface="Calibri Light" pitchFamily="34" charset="0"/>
                <a:cs typeface="Calibri Light" pitchFamily="34" charset="0"/>
              </a:rPr>
              <a:t>, more widely known as CBD, is most abundant in hemp but it also found in marijuana.</a:t>
            </a:r>
            <a:endParaRPr lang="en-US" sz="1000" b="1" dirty="0" smtClean="0">
              <a:solidFill>
                <a:schemeClr val="bg1"/>
              </a:solidFill>
              <a:latin typeface="Calibri Light" pitchFamily="34" charset="0"/>
              <a:cs typeface="Calibri Light" pitchFamily="34" charset="0"/>
            </a:endParaRPr>
          </a:p>
          <a:p>
            <a:endParaRPr lang="en-US" sz="1000" dirty="0" smtClean="0">
              <a:solidFill>
                <a:schemeClr val="bg1"/>
              </a:solidFill>
              <a:latin typeface="Calibri Light" pitchFamily="34" charset="0"/>
              <a:cs typeface="Calibri Light" pitchFamily="34" charset="0"/>
            </a:endParaRPr>
          </a:p>
          <a:p>
            <a:r>
              <a:rPr lang="en-US" sz="1200" b="1" dirty="0" err="1" smtClean="0">
                <a:solidFill>
                  <a:srgbClr val="FFC000"/>
                </a:solidFill>
                <a:latin typeface="Calibri Light" pitchFamily="34" charset="0"/>
                <a:cs typeface="Calibri Light" pitchFamily="34" charset="0"/>
              </a:rPr>
              <a:t>Cannabinoid</a:t>
            </a:r>
            <a:endParaRPr lang="en-US" sz="1200" b="1" dirty="0" smtClean="0">
              <a:solidFill>
                <a:srgbClr val="FFC000"/>
              </a:solidFill>
              <a:latin typeface="Calibri Light" pitchFamily="34" charset="0"/>
              <a:cs typeface="Calibri Light" pitchFamily="34" charset="0"/>
            </a:endParaRPr>
          </a:p>
          <a:p>
            <a:r>
              <a:rPr lang="en-US" sz="1000" dirty="0" smtClean="0">
                <a:solidFill>
                  <a:schemeClr val="bg1"/>
                </a:solidFill>
                <a:latin typeface="Calibri Light" pitchFamily="34" charset="0"/>
                <a:cs typeface="Calibri Light" pitchFamily="34" charset="0"/>
              </a:rPr>
              <a:t>A class of active chemical compounds that act on </a:t>
            </a:r>
            <a:r>
              <a:rPr lang="en-US" sz="1000" dirty="0" err="1" smtClean="0">
                <a:solidFill>
                  <a:schemeClr val="bg1"/>
                </a:solidFill>
                <a:latin typeface="Calibri Light" pitchFamily="34" charset="0"/>
                <a:cs typeface="Calibri Light" pitchFamily="34" charset="0"/>
              </a:rPr>
              <a:t>cannabinoid</a:t>
            </a:r>
            <a:r>
              <a:rPr lang="en-US" sz="1000" dirty="0" smtClean="0">
                <a:solidFill>
                  <a:schemeClr val="bg1"/>
                </a:solidFill>
                <a:latin typeface="Calibri Light" pitchFamily="34" charset="0"/>
                <a:cs typeface="Calibri Light" pitchFamily="34" charset="0"/>
              </a:rPr>
              <a:t> receptors located in our cells as part of the </a:t>
            </a:r>
            <a:r>
              <a:rPr lang="en-US" sz="1000" dirty="0" err="1" smtClean="0">
                <a:solidFill>
                  <a:schemeClr val="bg1"/>
                </a:solidFill>
                <a:latin typeface="Calibri Light" pitchFamily="34" charset="0"/>
                <a:cs typeface="Calibri Light" pitchFamily="34" charset="0"/>
              </a:rPr>
              <a:t>endocannabinoid</a:t>
            </a:r>
            <a:r>
              <a:rPr lang="en-US" sz="1000" dirty="0" smtClean="0">
                <a:solidFill>
                  <a:schemeClr val="bg1"/>
                </a:solidFill>
                <a:latin typeface="Calibri Light" pitchFamily="34" charset="0"/>
                <a:cs typeface="Calibri Light" pitchFamily="34" charset="0"/>
              </a:rPr>
              <a:t> system to alter the release of neurotransmitters in the brain. </a:t>
            </a:r>
            <a:r>
              <a:rPr lang="en-US" sz="1000" dirty="0" err="1" smtClean="0">
                <a:solidFill>
                  <a:schemeClr val="bg1"/>
                </a:solidFill>
                <a:latin typeface="Calibri Light" pitchFamily="34" charset="0"/>
                <a:cs typeface="Calibri Light" pitchFamily="34" charset="0"/>
              </a:rPr>
              <a:t>Canabinoids</a:t>
            </a:r>
            <a:r>
              <a:rPr lang="en-US" sz="1000" dirty="0" smtClean="0">
                <a:solidFill>
                  <a:schemeClr val="bg1"/>
                </a:solidFill>
                <a:latin typeface="Calibri Light" pitchFamily="34" charset="0"/>
                <a:cs typeface="Calibri Light" pitchFamily="34" charset="0"/>
              </a:rPr>
              <a:t> can be either </a:t>
            </a:r>
            <a:r>
              <a:rPr lang="en-US" sz="1000" dirty="0" err="1" smtClean="0">
                <a:solidFill>
                  <a:schemeClr val="bg1"/>
                </a:solidFill>
                <a:latin typeface="Calibri Light" pitchFamily="34" charset="0"/>
                <a:cs typeface="Calibri Light" pitchFamily="34" charset="0"/>
              </a:rPr>
              <a:t>endocannabinoids</a:t>
            </a:r>
            <a:r>
              <a:rPr lang="en-US" sz="1000" dirty="0" smtClean="0">
                <a:solidFill>
                  <a:schemeClr val="bg1"/>
                </a:solidFill>
                <a:latin typeface="Calibri Light" pitchFamily="34" charset="0"/>
                <a:cs typeface="Calibri Light" pitchFamily="34" charset="0"/>
              </a:rPr>
              <a:t>, which means they’re synthesized by the body, or </a:t>
            </a:r>
            <a:r>
              <a:rPr lang="en-US" sz="1000" dirty="0" err="1" smtClean="0">
                <a:solidFill>
                  <a:schemeClr val="bg1"/>
                </a:solidFill>
                <a:latin typeface="Calibri Light" pitchFamily="34" charset="0"/>
                <a:cs typeface="Calibri Light" pitchFamily="34" charset="0"/>
              </a:rPr>
              <a:t>phytocannabinoids</a:t>
            </a:r>
            <a:r>
              <a:rPr lang="en-US" sz="1000" dirty="0" smtClean="0">
                <a:solidFill>
                  <a:schemeClr val="bg1"/>
                </a:solidFill>
                <a:latin typeface="Calibri Light" pitchFamily="34" charset="0"/>
                <a:cs typeface="Calibri Light" pitchFamily="34" charset="0"/>
              </a:rPr>
              <a:t>, which means they’re found in plants like hemp.</a:t>
            </a:r>
          </a:p>
          <a:p>
            <a:endParaRPr lang="en-US" sz="1000" b="1" dirty="0" smtClean="0">
              <a:solidFill>
                <a:schemeClr val="bg1"/>
              </a:solidFill>
              <a:latin typeface="Calibri Light" pitchFamily="34" charset="0"/>
              <a:cs typeface="Calibri Light" pitchFamily="34" charset="0"/>
            </a:endParaRPr>
          </a:p>
          <a:p>
            <a:r>
              <a:rPr lang="en-US" sz="1200" b="1" dirty="0" err="1" smtClean="0">
                <a:solidFill>
                  <a:srgbClr val="FFC000"/>
                </a:solidFill>
                <a:latin typeface="Calibri Light" pitchFamily="34" charset="0"/>
                <a:cs typeface="Calibri Light" pitchFamily="34" charset="0"/>
              </a:rPr>
              <a:t>Cannabinoid</a:t>
            </a:r>
            <a:r>
              <a:rPr lang="en-US" sz="1200" b="1" dirty="0" smtClean="0">
                <a:solidFill>
                  <a:srgbClr val="FFC000"/>
                </a:solidFill>
                <a:latin typeface="Calibri Light" pitchFamily="34" charset="0"/>
                <a:cs typeface="Calibri Light" pitchFamily="34" charset="0"/>
              </a:rPr>
              <a:t> Receptors</a:t>
            </a:r>
            <a:r>
              <a:rPr lang="en-US" sz="1000" dirty="0" smtClean="0">
                <a:solidFill>
                  <a:schemeClr val="bg1"/>
                </a:solidFill>
                <a:latin typeface="Calibri Light" pitchFamily="34" charset="0"/>
                <a:cs typeface="Calibri Light" pitchFamily="34" charset="0"/>
              </a:rPr>
              <a:t/>
            </a:r>
            <a:br>
              <a:rPr lang="en-US" sz="1000" dirty="0" smtClean="0">
                <a:solidFill>
                  <a:schemeClr val="bg1"/>
                </a:solidFill>
                <a:latin typeface="Calibri Light" pitchFamily="34" charset="0"/>
                <a:cs typeface="Calibri Light" pitchFamily="34" charset="0"/>
              </a:rPr>
            </a:br>
            <a:r>
              <a:rPr lang="en-US" sz="1000" dirty="0" smtClean="0">
                <a:solidFill>
                  <a:schemeClr val="bg1"/>
                </a:solidFill>
                <a:latin typeface="Calibri Light" pitchFamily="34" charset="0"/>
                <a:cs typeface="Calibri Light" pitchFamily="34" charset="0"/>
              </a:rPr>
              <a:t>A class of cell membrane receptors under the G-protein-coupled receptor </a:t>
            </a:r>
            <a:r>
              <a:rPr lang="en-US" sz="1000" dirty="0" err="1" smtClean="0">
                <a:solidFill>
                  <a:schemeClr val="bg1"/>
                </a:solidFill>
                <a:latin typeface="Calibri Light" pitchFamily="34" charset="0"/>
                <a:cs typeface="Calibri Light" pitchFamily="34" charset="0"/>
              </a:rPr>
              <a:t>superfamily</a:t>
            </a:r>
            <a:r>
              <a:rPr lang="en-US" sz="1000" dirty="0" smtClean="0">
                <a:solidFill>
                  <a:schemeClr val="bg1"/>
                </a:solidFill>
                <a:latin typeface="Calibri Light" pitchFamily="34" charset="0"/>
                <a:cs typeface="Calibri Light" pitchFamily="34" charset="0"/>
              </a:rPr>
              <a:t>. </a:t>
            </a:r>
            <a:r>
              <a:rPr lang="en-US" sz="1000" dirty="0" err="1" smtClean="0">
                <a:solidFill>
                  <a:schemeClr val="bg1"/>
                </a:solidFill>
                <a:latin typeface="Calibri Light" pitchFamily="34" charset="0"/>
                <a:cs typeface="Calibri Light" pitchFamily="34" charset="0"/>
              </a:rPr>
              <a:t>Cannabinoid</a:t>
            </a:r>
            <a:r>
              <a:rPr lang="en-US" sz="1000" dirty="0" smtClean="0">
                <a:solidFill>
                  <a:schemeClr val="bg1"/>
                </a:solidFill>
                <a:latin typeface="Calibri Light" pitchFamily="34" charset="0"/>
                <a:cs typeface="Calibri Light" pitchFamily="34" charset="0"/>
              </a:rPr>
              <a:t> receptors are a crucial component of the body’s native </a:t>
            </a:r>
            <a:r>
              <a:rPr lang="en-US" sz="1000" dirty="0" err="1" smtClean="0">
                <a:solidFill>
                  <a:schemeClr val="bg1"/>
                </a:solidFill>
                <a:latin typeface="Calibri Light" pitchFamily="34" charset="0"/>
                <a:cs typeface="Calibri Light" pitchFamily="34" charset="0"/>
              </a:rPr>
              <a:t>endocannabinoid</a:t>
            </a:r>
            <a:r>
              <a:rPr lang="en-US" sz="1000" dirty="0" smtClean="0">
                <a:solidFill>
                  <a:schemeClr val="bg1"/>
                </a:solidFill>
                <a:latin typeface="Calibri Light" pitchFamily="34" charset="0"/>
                <a:cs typeface="Calibri Light" pitchFamily="34" charset="0"/>
              </a:rPr>
              <a:t> system. Found in mammals like humans and pets, they work closely with chemical messengers called </a:t>
            </a:r>
            <a:r>
              <a:rPr lang="en-US" sz="1000" dirty="0" err="1" smtClean="0">
                <a:solidFill>
                  <a:schemeClr val="bg1"/>
                </a:solidFill>
                <a:latin typeface="Calibri Light" pitchFamily="34" charset="0"/>
                <a:cs typeface="Calibri Light" pitchFamily="34" charset="0"/>
              </a:rPr>
              <a:t>cannabinoids</a:t>
            </a:r>
            <a:r>
              <a:rPr lang="en-US" sz="1000" dirty="0" smtClean="0">
                <a:solidFill>
                  <a:schemeClr val="bg1"/>
                </a:solidFill>
                <a:latin typeface="Calibri Light" pitchFamily="34" charset="0"/>
                <a:cs typeface="Calibri Light" pitchFamily="34" charset="0"/>
              </a:rPr>
              <a:t>. When </a:t>
            </a:r>
            <a:r>
              <a:rPr lang="en-US" sz="1000" dirty="0" err="1" smtClean="0">
                <a:solidFill>
                  <a:schemeClr val="bg1"/>
                </a:solidFill>
                <a:latin typeface="Calibri Light" pitchFamily="34" charset="0"/>
                <a:cs typeface="Calibri Light" pitchFamily="34" charset="0"/>
              </a:rPr>
              <a:t>cannabinoid</a:t>
            </a:r>
            <a:r>
              <a:rPr lang="en-US" sz="1000" dirty="0" smtClean="0">
                <a:solidFill>
                  <a:schemeClr val="bg1"/>
                </a:solidFill>
                <a:latin typeface="Calibri Light" pitchFamily="34" charset="0"/>
                <a:cs typeface="Calibri Light" pitchFamily="34" charset="0"/>
              </a:rPr>
              <a:t> receptors and </a:t>
            </a:r>
            <a:r>
              <a:rPr lang="en-US" sz="1000" dirty="0" err="1" smtClean="0">
                <a:solidFill>
                  <a:schemeClr val="bg1"/>
                </a:solidFill>
                <a:latin typeface="Calibri Light" pitchFamily="34" charset="0"/>
                <a:cs typeface="Calibri Light" pitchFamily="34" charset="0"/>
              </a:rPr>
              <a:t>cannabinoids</a:t>
            </a:r>
            <a:r>
              <a:rPr lang="en-US" sz="1000" dirty="0" smtClean="0">
                <a:solidFill>
                  <a:schemeClr val="bg1"/>
                </a:solidFill>
                <a:latin typeface="Calibri Light" pitchFamily="34" charset="0"/>
                <a:cs typeface="Calibri Light" pitchFamily="34" charset="0"/>
              </a:rPr>
              <a:t> come together, they trigger a series of reactions designed to bring functions back into balance. The two most widely understand </a:t>
            </a:r>
            <a:r>
              <a:rPr lang="en-US" sz="1000" dirty="0" err="1" smtClean="0">
                <a:solidFill>
                  <a:schemeClr val="bg1"/>
                </a:solidFill>
                <a:latin typeface="Calibri Light" pitchFamily="34" charset="0"/>
                <a:cs typeface="Calibri Light" pitchFamily="34" charset="0"/>
              </a:rPr>
              <a:t>cannabinoid</a:t>
            </a:r>
            <a:r>
              <a:rPr lang="en-US" sz="1000" dirty="0" smtClean="0">
                <a:solidFill>
                  <a:schemeClr val="bg1"/>
                </a:solidFill>
                <a:latin typeface="Calibri Light" pitchFamily="34" charset="0"/>
                <a:cs typeface="Calibri Light" pitchFamily="34" charset="0"/>
              </a:rPr>
              <a:t> receptors are the </a:t>
            </a:r>
            <a:r>
              <a:rPr lang="en-US" sz="1000" dirty="0" err="1" smtClean="0">
                <a:solidFill>
                  <a:schemeClr val="bg1"/>
                </a:solidFill>
                <a:latin typeface="Calibri Light" pitchFamily="34" charset="0"/>
                <a:cs typeface="Calibri Light" pitchFamily="34" charset="0"/>
              </a:rPr>
              <a:t>cannabinoid</a:t>
            </a:r>
            <a:r>
              <a:rPr lang="en-US" sz="1000" dirty="0" smtClean="0">
                <a:solidFill>
                  <a:schemeClr val="bg1"/>
                </a:solidFill>
                <a:latin typeface="Calibri Light" pitchFamily="34" charset="0"/>
                <a:cs typeface="Calibri Light" pitchFamily="34" charset="0"/>
              </a:rPr>
              <a:t> 1 (CB1) and the </a:t>
            </a:r>
            <a:r>
              <a:rPr lang="en-US" sz="1000" dirty="0" err="1" smtClean="0">
                <a:solidFill>
                  <a:schemeClr val="bg1"/>
                </a:solidFill>
                <a:latin typeface="Calibri Light" pitchFamily="34" charset="0"/>
                <a:cs typeface="Calibri Light" pitchFamily="34" charset="0"/>
              </a:rPr>
              <a:t>cannabinoid</a:t>
            </a:r>
            <a:r>
              <a:rPr lang="en-US" sz="1000" dirty="0" smtClean="0">
                <a:solidFill>
                  <a:schemeClr val="bg1"/>
                </a:solidFill>
                <a:latin typeface="Calibri Light" pitchFamily="34" charset="0"/>
                <a:cs typeface="Calibri Light" pitchFamily="34" charset="0"/>
              </a:rPr>
              <a:t> 2 (CB2) receptor.</a:t>
            </a:r>
          </a:p>
          <a:p>
            <a:endParaRPr lang="en-US" sz="1000" dirty="0" smtClean="0">
              <a:solidFill>
                <a:schemeClr val="bg1"/>
              </a:solidFill>
              <a:latin typeface="Calibri Light" pitchFamily="34" charset="0"/>
              <a:cs typeface="Calibri Light" pitchFamily="34" charset="0"/>
            </a:endParaRPr>
          </a:p>
          <a:p>
            <a:r>
              <a:rPr lang="en-US" sz="1200" b="1" dirty="0" smtClean="0">
                <a:solidFill>
                  <a:srgbClr val="FFC000"/>
                </a:solidFill>
                <a:latin typeface="Calibri Light" pitchFamily="34" charset="0"/>
                <a:cs typeface="Calibri Light" pitchFamily="34" charset="0"/>
              </a:rPr>
              <a:t>Cannabis</a:t>
            </a:r>
            <a:r>
              <a:rPr lang="en-US" sz="1200" dirty="0" smtClean="0">
                <a:solidFill>
                  <a:schemeClr val="bg1"/>
                </a:solidFill>
              </a:rPr>
              <a:t/>
            </a:r>
            <a:br>
              <a:rPr lang="en-US" sz="1200" dirty="0" smtClean="0">
                <a:solidFill>
                  <a:schemeClr val="bg1"/>
                </a:solidFill>
              </a:rPr>
            </a:br>
            <a:r>
              <a:rPr lang="en-US" sz="1000" dirty="0" smtClean="0">
                <a:solidFill>
                  <a:schemeClr val="bg1"/>
                </a:solidFill>
                <a:latin typeface="Calibri Light" pitchFamily="34" charset="0"/>
                <a:cs typeface="Calibri Light" pitchFamily="34" charset="0"/>
              </a:rPr>
              <a:t>A genus of flowering plants in the family </a:t>
            </a:r>
            <a:r>
              <a:rPr lang="en-US" sz="1000" dirty="0" err="1" smtClean="0">
                <a:solidFill>
                  <a:schemeClr val="bg1"/>
                </a:solidFill>
                <a:latin typeface="Calibri Light" pitchFamily="34" charset="0"/>
                <a:cs typeface="Calibri Light" pitchFamily="34" charset="0"/>
              </a:rPr>
              <a:t>Cannabaceae</a:t>
            </a:r>
            <a:r>
              <a:rPr lang="en-US" sz="1000" dirty="0" smtClean="0">
                <a:solidFill>
                  <a:schemeClr val="bg1"/>
                </a:solidFill>
                <a:latin typeface="Calibri Light" pitchFamily="34" charset="0"/>
                <a:cs typeface="Calibri Light" pitchFamily="34" charset="0"/>
              </a:rPr>
              <a:t> that is used to produce fiber, food, and wellness products, or to consume for intoxicating purposes. Hemp and marijuana are both cannabis plants.</a:t>
            </a:r>
          </a:p>
          <a:p>
            <a:endParaRPr lang="en-US" sz="1000" b="1" dirty="0" smtClean="0">
              <a:solidFill>
                <a:schemeClr val="bg1"/>
              </a:solidFill>
            </a:endParaRPr>
          </a:p>
          <a:p>
            <a:r>
              <a:rPr lang="en-US" sz="1200" b="1" dirty="0" smtClean="0">
                <a:solidFill>
                  <a:srgbClr val="FFC000"/>
                </a:solidFill>
                <a:latin typeface="Calibri Light" pitchFamily="34" charset="0"/>
                <a:cs typeface="Calibri Light" pitchFamily="34" charset="0"/>
              </a:rPr>
              <a:t>CBD</a:t>
            </a:r>
            <a:r>
              <a:rPr lang="en-US" sz="1000" dirty="0" smtClean="0">
                <a:solidFill>
                  <a:schemeClr val="bg1"/>
                </a:solidFill>
              </a:rPr>
              <a:t/>
            </a:r>
            <a:br>
              <a:rPr lang="en-US" sz="1000" dirty="0" smtClean="0">
                <a:solidFill>
                  <a:schemeClr val="bg1"/>
                </a:solidFill>
              </a:rPr>
            </a:br>
            <a:r>
              <a:rPr lang="en-US" sz="1000" dirty="0" smtClean="0">
                <a:solidFill>
                  <a:schemeClr val="bg1"/>
                </a:solidFill>
                <a:latin typeface="Calibri Light" pitchFamily="34" charset="0"/>
                <a:cs typeface="Calibri Light" pitchFamily="34" charset="0"/>
              </a:rPr>
              <a:t>The acronym for </a:t>
            </a:r>
            <a:r>
              <a:rPr lang="en-US" sz="1000" dirty="0" err="1" smtClean="0">
                <a:solidFill>
                  <a:schemeClr val="bg1"/>
                </a:solidFill>
                <a:latin typeface="Calibri Light" pitchFamily="34" charset="0"/>
                <a:cs typeface="Calibri Light" pitchFamily="34" charset="0"/>
              </a:rPr>
              <a:t>cannabidiol</a:t>
            </a:r>
            <a:r>
              <a:rPr lang="en-US" sz="1000" dirty="0" smtClean="0">
                <a:solidFill>
                  <a:schemeClr val="bg1"/>
                </a:solidFill>
                <a:latin typeface="Calibri Light" pitchFamily="34" charset="0"/>
                <a:cs typeface="Calibri Light" pitchFamily="34" charset="0"/>
              </a:rPr>
              <a:t>, a </a:t>
            </a:r>
            <a:r>
              <a:rPr lang="en-US" sz="1000" dirty="0" err="1" smtClean="0">
                <a:solidFill>
                  <a:schemeClr val="bg1"/>
                </a:solidFill>
                <a:latin typeface="Calibri Light" pitchFamily="34" charset="0"/>
                <a:cs typeface="Calibri Light" pitchFamily="34" charset="0"/>
              </a:rPr>
              <a:t>phytocannabinoid</a:t>
            </a:r>
            <a:r>
              <a:rPr lang="en-US" sz="1000" dirty="0" smtClean="0">
                <a:solidFill>
                  <a:schemeClr val="bg1"/>
                </a:solidFill>
                <a:latin typeface="Calibri Light" pitchFamily="34" charset="0"/>
                <a:cs typeface="Calibri Light" pitchFamily="34" charset="0"/>
              </a:rPr>
              <a:t> found in cannabis that is widely used as a wellness product.</a:t>
            </a:r>
          </a:p>
          <a:p>
            <a:endParaRPr lang="en-US" sz="1000" b="1" dirty="0" smtClean="0">
              <a:solidFill>
                <a:schemeClr val="bg1"/>
              </a:solidFill>
            </a:endParaRPr>
          </a:p>
          <a:p>
            <a:r>
              <a:rPr lang="en-US" sz="1200" b="1" dirty="0" smtClean="0">
                <a:solidFill>
                  <a:srgbClr val="FFC000"/>
                </a:solidFill>
                <a:latin typeface="Calibri Light" pitchFamily="34" charset="0"/>
                <a:cs typeface="Calibri Light" pitchFamily="34" charset="0"/>
              </a:rPr>
              <a:t>CBD Capsules</a:t>
            </a:r>
            <a:r>
              <a:rPr lang="en-US" sz="1000" dirty="0" smtClean="0">
                <a:solidFill>
                  <a:schemeClr val="bg1"/>
                </a:solidFill>
              </a:rPr>
              <a:t/>
            </a:r>
            <a:br>
              <a:rPr lang="en-US" sz="1000" dirty="0" smtClean="0">
                <a:solidFill>
                  <a:schemeClr val="bg1"/>
                </a:solidFill>
              </a:rPr>
            </a:br>
            <a:r>
              <a:rPr lang="en-US" sz="1000" dirty="0" smtClean="0">
                <a:solidFill>
                  <a:schemeClr val="bg1"/>
                </a:solidFill>
                <a:latin typeface="Calibri Light" pitchFamily="34" charset="0"/>
                <a:cs typeface="Calibri Light" pitchFamily="34" charset="0"/>
              </a:rPr>
              <a:t>Ingestible capsules that contain either full-spectrum CBD oil or CBD isolate. CBD capsules are often preferred by those seeking the most convenient way to consume CBD.</a:t>
            </a:r>
          </a:p>
          <a:p>
            <a:endParaRPr lang="en-US" sz="1000" b="1" dirty="0" smtClean="0">
              <a:solidFill>
                <a:schemeClr val="bg1"/>
              </a:solidFill>
            </a:endParaRPr>
          </a:p>
        </p:txBody>
      </p:sp>
      <p:sp>
        <p:nvSpPr>
          <p:cNvPr id="22" name="TextBox 21">
            <a:extLst>
              <a:ext uri="{FF2B5EF4-FFF2-40B4-BE49-F238E27FC236}">
                <a16:creationId xmlns="" xmlns:a16="http://schemas.microsoft.com/office/drawing/2014/main" id="{128FC7FC-563A-435A-8A0D-4E69B5301F28}"/>
              </a:ext>
            </a:extLst>
          </p:cNvPr>
          <p:cNvSpPr txBox="1"/>
          <p:nvPr/>
        </p:nvSpPr>
        <p:spPr>
          <a:xfrm>
            <a:off x="1127086" y="225574"/>
            <a:ext cx="8169314"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Glossary of Terms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2" action="ppaction://hlinksldjump"/>
              </a:rPr>
              <a:t>B</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2" action="ppaction://hlinksldjump"/>
              </a:rPr>
              <a:t>C</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3" action="ppaction://hlinksldjump"/>
              </a:rPr>
              <a:t>D</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4" action="ppaction://hlinksldjump"/>
              </a:rPr>
              <a:t>E</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4" action="ppaction://hlinksldjump"/>
              </a:rPr>
              <a:t>F</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5" action="ppaction://hlinksldjump"/>
              </a:rPr>
              <a:t>H</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6" action="ppaction://hlinksldjump"/>
              </a:rPr>
              <a:t>I</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6" action="ppaction://hlinksldjump"/>
              </a:rPr>
              <a:t>M</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6" action="ppaction://hlinksldjump"/>
              </a:rPr>
              <a:t>P</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S</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T</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V</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W</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endParaRPr lang="en-US" sz="14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26" name="Straight Connector 25">
            <a:extLst>
              <a:ext uri="{FF2B5EF4-FFF2-40B4-BE49-F238E27FC236}">
                <a16:creationId xmlns="" xmlns:a16="http://schemas.microsoft.com/office/drawing/2014/main" id="{148B21D5-DBFF-4F58-A8AC-02924E062B8B}"/>
              </a:ext>
            </a:extLst>
          </p:cNvPr>
          <p:cNvCxnSpPr>
            <a:cxnSpLocks/>
          </p:cNvCxnSpPr>
          <p:nvPr/>
        </p:nvCxnSpPr>
        <p:spPr>
          <a:xfrm>
            <a:off x="-21266" y="874785"/>
            <a:ext cx="9165266"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279652" y="6531485"/>
            <a:ext cx="2007223" cy="215444"/>
          </a:xfrm>
          <a:prstGeom prst="rect">
            <a:avLst/>
          </a:prstGeom>
          <a:noFill/>
        </p:spPr>
        <p:txBody>
          <a:bodyPr wrap="square" rtlCol="0">
            <a:spAutoFit/>
          </a:bodyPr>
          <a:lstStyle/>
          <a:p>
            <a:r>
              <a:rPr lang="en-US" sz="800" dirty="0" smtClean="0">
                <a:solidFill>
                  <a:schemeClr val="bg1">
                    <a:lumMod val="75000"/>
                  </a:schemeClr>
                </a:solidFill>
              </a:rPr>
              <a:t>© </a:t>
            </a:r>
            <a:r>
              <a:rPr lang="en-US" sz="800" dirty="0" smtClean="0">
                <a:solidFill>
                  <a:schemeClr val="bg1">
                    <a:lumMod val="75000"/>
                  </a:schemeClr>
                </a:solidFill>
                <a:latin typeface="Calibri" pitchFamily="34" charset="0"/>
                <a:cs typeface="Calibri" pitchFamily="34" charset="0"/>
              </a:rPr>
              <a:t>2020 </a:t>
            </a:r>
            <a:r>
              <a:rPr lang="en-US" sz="800" dirty="0" err="1" smtClean="0">
                <a:solidFill>
                  <a:schemeClr val="bg1">
                    <a:lumMod val="75000"/>
                  </a:schemeClr>
                </a:solidFill>
                <a:latin typeface="Calibri" pitchFamily="34" charset="0"/>
                <a:cs typeface="Calibri" pitchFamily="34" charset="0"/>
              </a:rPr>
              <a:t>HyperNovaTN</a:t>
            </a:r>
            <a:r>
              <a:rPr lang="en-US" sz="800" dirty="0" smtClean="0">
                <a:solidFill>
                  <a:schemeClr val="bg1">
                    <a:lumMod val="75000"/>
                  </a:schemeClr>
                </a:solidFill>
                <a:latin typeface="Calibri" pitchFamily="34" charset="0"/>
                <a:cs typeface="Calibri" pitchFamily="34" charset="0"/>
              </a:rPr>
              <a:t>, LLC    </a:t>
            </a:r>
            <a:endParaRPr lang="en-US" sz="800" dirty="0">
              <a:solidFill>
                <a:schemeClr val="bg1">
                  <a:lumMod val="75000"/>
                </a:schemeClr>
              </a:solidFill>
              <a:latin typeface="Calibri" pitchFamily="34" charset="0"/>
              <a:cs typeface="Calibri" pitchFamily="34" charset="0"/>
            </a:endParaRPr>
          </a:p>
        </p:txBody>
      </p:sp>
      <p:sp>
        <p:nvSpPr>
          <p:cNvPr id="30" name="TextBox 29"/>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24</a:t>
            </a:r>
            <a:endParaRPr lang="en-US" dirty="0">
              <a:solidFill>
                <a:schemeClr val="bg1"/>
              </a:solidFill>
            </a:endParaRPr>
          </a:p>
        </p:txBody>
      </p:sp>
      <p:pic>
        <p:nvPicPr>
          <p:cNvPr id="11" name="Picture 1">
            <a:hlinkClick r:id="rId8" action="ppaction://hlinksldjump"/>
          </p:cNvPr>
          <p:cNvPicPr>
            <a:picLocks noChangeAspect="1" noChangeArrowheads="1"/>
          </p:cNvPicPr>
          <p:nvPr/>
        </p:nvPicPr>
        <p:blipFill>
          <a:blip r:embed="rId9"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1584150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DF0B009E-0016-4542-8AFB-A5B01456D6F4}"/>
              </a:ext>
            </a:extLst>
          </p:cNvPr>
          <p:cNvSpPr/>
          <p:nvPr/>
        </p:nvSpPr>
        <p:spPr>
          <a:xfrm rot="20711217">
            <a:off x="6003139" y="44753"/>
            <a:ext cx="1932675"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CFD09B5-4A6B-4107-AA5F-11D33C4B29D2}"/>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5F02CA2A-AE3D-490E-A8EB-82F6C1B0476C}"/>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
          <p:cNvPicPr>
            <a:picLocks noChangeAspect="1" noChangeArrowheads="1"/>
          </p:cNvPicPr>
          <p:nvPr/>
        </p:nvPicPr>
        <p:blipFill>
          <a:blip r:embed="rId2" cstate="print"/>
          <a:srcRect/>
          <a:stretch>
            <a:fillRect/>
          </a:stretch>
        </p:blipFill>
        <p:spPr bwMode="auto">
          <a:xfrm>
            <a:off x="323377" y="127593"/>
            <a:ext cx="692030" cy="685800"/>
          </a:xfrm>
          <a:prstGeom prst="rect">
            <a:avLst/>
          </a:prstGeom>
          <a:noFill/>
          <a:ln w="9525">
            <a:noFill/>
            <a:miter lim="800000"/>
            <a:headEnd/>
            <a:tailEnd/>
          </a:ln>
          <a:effectLst/>
        </p:spPr>
      </p:pic>
      <p:sp>
        <p:nvSpPr>
          <p:cNvPr id="13" name="Rectangle 3"/>
          <p:cNvSpPr>
            <a:spLocks noChangeArrowheads="1"/>
          </p:cNvSpPr>
          <p:nvPr/>
        </p:nvSpPr>
        <p:spPr bwMode="auto">
          <a:xfrm>
            <a:off x="361950" y="3229663"/>
            <a:ext cx="5895975" cy="913030"/>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bg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000" dirty="0" smtClean="0">
              <a:solidFill>
                <a:schemeClr val="bg1"/>
              </a:solidFill>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Box 15"/>
          <p:cNvSpPr txBox="1"/>
          <p:nvPr/>
        </p:nvSpPr>
        <p:spPr>
          <a:xfrm>
            <a:off x="428625" y="3009900"/>
            <a:ext cx="4695825" cy="369332"/>
          </a:xfrm>
          <a:prstGeom prst="rect">
            <a:avLst/>
          </a:prstGeom>
          <a:noFill/>
        </p:spPr>
        <p:txBody>
          <a:bodyPr wrap="square" rtlCol="0">
            <a:spAutoFit/>
          </a:bodyPr>
          <a:lstStyle/>
          <a:p>
            <a:endParaRPr lang="en-US" dirty="0"/>
          </a:p>
        </p:txBody>
      </p:sp>
      <p:sp>
        <p:nvSpPr>
          <p:cNvPr id="18" name="Rectangle 2"/>
          <p:cNvSpPr>
            <a:spLocks noChangeArrowheads="1"/>
          </p:cNvSpPr>
          <p:nvPr/>
        </p:nvSpPr>
        <p:spPr bwMode="auto">
          <a:xfrm>
            <a:off x="1257300" y="1012157"/>
            <a:ext cx="6019800" cy="6052899"/>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pPr defTabSz="914400" fontAlgn="base">
              <a:spcBef>
                <a:spcPct val="0"/>
              </a:spcBef>
              <a:spcAft>
                <a:spcPct val="0"/>
              </a:spcAft>
            </a:pPr>
            <a:r>
              <a:rPr lang="en-US" sz="1200" b="1" dirty="0" smtClean="0">
                <a:solidFill>
                  <a:srgbClr val="FFC000"/>
                </a:solidFill>
                <a:latin typeface="Calibri Light" pitchFamily="34" charset="0"/>
                <a:ea typeface="Times New Roman" pitchFamily="18" charset="0"/>
                <a:cs typeface="Calibri Light" pitchFamily="34" charset="0"/>
              </a:rPr>
              <a:t>CBD Concentrate</a:t>
            </a:r>
            <a:r>
              <a:rPr lang="en-US" sz="1200" dirty="0" smtClean="0">
                <a:solidFill>
                  <a:schemeClr val="bg1"/>
                </a:solidFill>
                <a:latin typeface="Calibri Light" pitchFamily="34" charset="0"/>
                <a:ea typeface="Times New Roman" pitchFamily="18" charset="0"/>
                <a:cs typeface="Calibri Light" pitchFamily="34" charset="0"/>
              </a:rPr>
              <a:t/>
            </a:r>
            <a:br>
              <a:rPr lang="en-US" sz="1200" dirty="0" smtClean="0">
                <a:solidFill>
                  <a:schemeClr val="bg1"/>
                </a:solidFill>
                <a:latin typeface="Calibri Light" pitchFamily="34" charset="0"/>
                <a:ea typeface="Times New Roman" pitchFamily="18" charset="0"/>
                <a:cs typeface="Calibri Light" pitchFamily="34" charset="0"/>
              </a:rPr>
            </a:br>
            <a:r>
              <a:rPr lang="en-US" sz="1000" dirty="0" smtClean="0">
                <a:solidFill>
                  <a:schemeClr val="bg1"/>
                </a:solidFill>
                <a:latin typeface="Calibri Light" pitchFamily="34" charset="0"/>
                <a:ea typeface="Times New Roman" pitchFamily="18" charset="0"/>
                <a:cs typeface="Calibri Light" pitchFamily="34" charset="0"/>
              </a:rPr>
              <a:t>A natural botanical extract sourced straight from the hemp plant. </a:t>
            </a:r>
            <a:r>
              <a:rPr lang="en-US" sz="1000" u="sng" dirty="0" smtClean="0">
                <a:solidFill>
                  <a:schemeClr val="bg1"/>
                </a:solidFill>
                <a:latin typeface="Calibri Light" pitchFamily="34" charset="0"/>
                <a:ea typeface="Times New Roman" pitchFamily="18" charset="0"/>
                <a:cs typeface="Calibri Light" pitchFamily="34" charset="0"/>
              </a:rPr>
              <a:t>CBD oil concentrate </a:t>
            </a:r>
            <a:r>
              <a:rPr lang="en-US" sz="1000" dirty="0" smtClean="0">
                <a:solidFill>
                  <a:schemeClr val="bg1"/>
                </a:solidFill>
                <a:latin typeface="Calibri Light" pitchFamily="34" charset="0"/>
                <a:ea typeface="Times New Roman" pitchFamily="18" charset="0"/>
                <a:cs typeface="Calibri Light" pitchFamily="34" charset="0"/>
              </a:rPr>
              <a:t>has a thick, viscous consistency and can be swallowed or absorbed under the tongue.</a:t>
            </a:r>
            <a:r>
              <a:rPr lang="en-US" sz="1000" dirty="0" smtClean="0">
                <a:latin typeface="Calibri Light" pitchFamily="34" charset="0"/>
                <a:cs typeface="Calibri Light" pitchFamily="34" charset="0"/>
              </a:rPr>
              <a:t> </a:t>
            </a:r>
            <a:r>
              <a:rPr lang="en-US" sz="1000" dirty="0" smtClean="0">
                <a:solidFill>
                  <a:schemeClr val="bg1"/>
                </a:solidFill>
                <a:latin typeface="Calibri Light" pitchFamily="34" charset="0"/>
                <a:cs typeface="Calibri Light" pitchFamily="34" charset="0"/>
              </a:rPr>
              <a:t>CBD Edibles</a:t>
            </a:r>
            <a:br>
              <a:rPr lang="en-US" sz="1000" dirty="0" smtClean="0">
                <a:solidFill>
                  <a:schemeClr val="bg1"/>
                </a:solidFill>
                <a:latin typeface="Calibri Light" pitchFamily="34" charset="0"/>
                <a:cs typeface="Calibri Light" pitchFamily="34" charset="0"/>
              </a:rPr>
            </a:br>
            <a:r>
              <a:rPr lang="en-US" sz="1000" dirty="0" smtClean="0">
                <a:solidFill>
                  <a:schemeClr val="bg1"/>
                </a:solidFill>
                <a:latin typeface="Calibri Light" pitchFamily="34" charset="0"/>
                <a:cs typeface="Calibri Light" pitchFamily="34" charset="0"/>
              </a:rPr>
              <a:t>Ingestible food-type products infused with full-spectrum CBD oil or CBD isolate.</a:t>
            </a:r>
          </a:p>
          <a:p>
            <a:endParaRPr lang="en-US" sz="1200" dirty="0" smtClean="0">
              <a:solidFill>
                <a:schemeClr val="bg1"/>
              </a:solidFill>
              <a:latin typeface="Calibri Light" pitchFamily="34" charset="0"/>
              <a:cs typeface="Calibri Light" pitchFamily="34" charset="0"/>
            </a:endParaRPr>
          </a:p>
          <a:p>
            <a:pPr lvl="0" defTabSz="914400" fontAlgn="base">
              <a:spcBef>
                <a:spcPct val="0"/>
              </a:spcBef>
              <a:spcAft>
                <a:spcPct val="0"/>
              </a:spcAft>
            </a:pPr>
            <a:r>
              <a:rPr lang="en-US" sz="1200" b="1" dirty="0" smtClean="0">
                <a:solidFill>
                  <a:srgbClr val="FFC000"/>
                </a:solidFill>
                <a:latin typeface="Calibri Light" pitchFamily="34" charset="0"/>
                <a:ea typeface="Times New Roman" pitchFamily="18" charset="0"/>
                <a:cs typeface="Calibri Light" pitchFamily="34" charset="0"/>
              </a:rPr>
              <a:t>CBD Edibles</a:t>
            </a:r>
            <a:r>
              <a:rPr lang="en-US" sz="1200" dirty="0" smtClean="0">
                <a:solidFill>
                  <a:schemeClr val="bg1"/>
                </a:solidFill>
                <a:latin typeface="Calibri Light" pitchFamily="34" charset="0"/>
                <a:ea typeface="Times New Roman" pitchFamily="18" charset="0"/>
                <a:cs typeface="Calibri Light" pitchFamily="34" charset="0"/>
              </a:rPr>
              <a:t/>
            </a:r>
            <a:br>
              <a:rPr lang="en-US" sz="1200" dirty="0" smtClean="0">
                <a:solidFill>
                  <a:schemeClr val="bg1"/>
                </a:solidFill>
                <a:latin typeface="Calibri Light" pitchFamily="34" charset="0"/>
                <a:ea typeface="Times New Roman" pitchFamily="18" charset="0"/>
                <a:cs typeface="Calibri Light" pitchFamily="34" charset="0"/>
              </a:rPr>
            </a:br>
            <a:r>
              <a:rPr lang="en-US" sz="1200" dirty="0" smtClean="0">
                <a:solidFill>
                  <a:schemeClr val="bg1"/>
                </a:solidFill>
                <a:latin typeface="Calibri Light" pitchFamily="34" charset="0"/>
                <a:ea typeface="Times New Roman" pitchFamily="18" charset="0"/>
                <a:cs typeface="Calibri Light" pitchFamily="34" charset="0"/>
              </a:rPr>
              <a:t>Ingestible food-type products infused with full-spectrum CBD oil or CBD isolate.</a:t>
            </a:r>
          </a:p>
          <a:p>
            <a:pPr lvl="0" defTabSz="914400" fontAlgn="base">
              <a:spcBef>
                <a:spcPct val="0"/>
              </a:spcBef>
              <a:spcAft>
                <a:spcPct val="0"/>
              </a:spcAft>
            </a:pPr>
            <a:endParaRPr lang="en-US" sz="1200" b="1" dirty="0" smtClean="0">
              <a:solidFill>
                <a:schemeClr val="bg1"/>
              </a:solidFill>
              <a:latin typeface="Calibri Light" pitchFamily="34" charset="0"/>
              <a:ea typeface="Times New Roman" pitchFamily="18" charset="0"/>
              <a:cs typeface="Calibri Light" pitchFamily="34" charset="0"/>
            </a:endParaRPr>
          </a:p>
          <a:p>
            <a:pPr lvl="0" defTabSz="914400" fontAlgn="base">
              <a:spcBef>
                <a:spcPct val="0"/>
              </a:spcBef>
              <a:spcAft>
                <a:spcPct val="0"/>
              </a:spcAft>
            </a:pPr>
            <a:r>
              <a:rPr lang="en-US" sz="1200" b="1" dirty="0" smtClean="0">
                <a:solidFill>
                  <a:srgbClr val="FFC000"/>
                </a:solidFill>
                <a:latin typeface="Calibri Light" pitchFamily="34" charset="0"/>
                <a:ea typeface="Times New Roman" pitchFamily="18" charset="0"/>
                <a:cs typeface="Calibri Light" pitchFamily="34" charset="0"/>
              </a:rPr>
              <a:t>CBD Isolate</a:t>
            </a:r>
            <a:r>
              <a:rPr lang="en-US" sz="1200" dirty="0" smtClean="0">
                <a:solidFill>
                  <a:schemeClr val="bg1"/>
                </a:solidFill>
                <a:latin typeface="Calibri Light" pitchFamily="34" charset="0"/>
                <a:ea typeface="Times New Roman" pitchFamily="18" charset="0"/>
                <a:cs typeface="Calibri Light" pitchFamily="34" charset="0"/>
              </a:rPr>
              <a:t/>
            </a:r>
            <a:br>
              <a:rPr lang="en-US" sz="1200" dirty="0" smtClean="0">
                <a:solidFill>
                  <a:schemeClr val="bg1"/>
                </a:solidFill>
                <a:latin typeface="Calibri Light" pitchFamily="34" charset="0"/>
                <a:ea typeface="Times New Roman" pitchFamily="18" charset="0"/>
                <a:cs typeface="Calibri Light" pitchFamily="34" charset="0"/>
              </a:rPr>
            </a:br>
            <a:r>
              <a:rPr lang="en-US" sz="1000" dirty="0" smtClean="0">
                <a:solidFill>
                  <a:schemeClr val="bg1"/>
                </a:solidFill>
                <a:latin typeface="Calibri Light" pitchFamily="34" charset="0"/>
                <a:ea typeface="Times New Roman" pitchFamily="18" charset="0"/>
                <a:cs typeface="Calibri Light" pitchFamily="34" charset="0"/>
              </a:rPr>
              <a:t>A pure crystalline powder containing only the CBD chemical compound. </a:t>
            </a:r>
            <a:r>
              <a:rPr lang="en-US" sz="1000" u="sng" dirty="0" smtClean="0">
                <a:solidFill>
                  <a:schemeClr val="bg1"/>
                </a:solidFill>
                <a:latin typeface="Calibri Light" pitchFamily="34" charset="0"/>
                <a:ea typeface="Times New Roman" pitchFamily="18" charset="0"/>
                <a:cs typeface="Calibri Light" pitchFamily="34" charset="0"/>
              </a:rPr>
              <a:t>CBD isolate </a:t>
            </a:r>
            <a:r>
              <a:rPr lang="en-US" sz="1000" dirty="0" smtClean="0">
                <a:solidFill>
                  <a:schemeClr val="bg1"/>
                </a:solidFill>
                <a:latin typeface="Calibri Light" pitchFamily="34" charset="0"/>
                <a:ea typeface="Times New Roman" pitchFamily="18" charset="0"/>
                <a:cs typeface="Calibri Light" pitchFamily="34" charset="0"/>
              </a:rPr>
              <a:t>is CBD oil that has been refined down to a highly concentrated powder containing 99 percent CBD through a proprietary filtration process. This process eliminates hemp oil’s plant material, waxes, chlorophyll, and more. CBD isolate is the most concentrated CBD product available.</a:t>
            </a:r>
          </a:p>
          <a:p>
            <a:pPr lvl="0" defTabSz="914400" eaLnBrk="0" fontAlgn="base" hangingPunct="0">
              <a:spcBef>
                <a:spcPct val="0"/>
              </a:spcBef>
              <a:spcAft>
                <a:spcPct val="0"/>
              </a:spcAft>
            </a:pPr>
            <a:endParaRPr lang="en-US" sz="1200" dirty="0" smtClean="0">
              <a:solidFill>
                <a:schemeClr val="bg1"/>
              </a:solidFill>
              <a:latin typeface="Calibri Light" pitchFamily="34" charset="0"/>
              <a:cs typeface="Calibri Light" pitchFamily="34" charset="0"/>
            </a:endParaRPr>
          </a:p>
          <a:p>
            <a:pPr lvl="0" defTabSz="914400" eaLnBrk="0" fontAlgn="base" hangingPunct="0">
              <a:spcBef>
                <a:spcPct val="0"/>
              </a:spcBef>
              <a:spcAft>
                <a:spcPct val="0"/>
              </a:spcAft>
            </a:pPr>
            <a:r>
              <a:rPr lang="en-US" sz="1200" b="1" dirty="0" smtClean="0">
                <a:solidFill>
                  <a:srgbClr val="FFC000"/>
                </a:solidFill>
                <a:latin typeface="Calibri Light" pitchFamily="34" charset="0"/>
                <a:ea typeface="Times New Roman" pitchFamily="18" charset="0"/>
                <a:cs typeface="Calibri Light" pitchFamily="34" charset="0"/>
              </a:rPr>
              <a:t>CBD Oil</a:t>
            </a:r>
            <a:r>
              <a:rPr lang="en-US" sz="1200" dirty="0" smtClean="0">
                <a:solidFill>
                  <a:schemeClr val="bg1"/>
                </a:solidFill>
                <a:latin typeface="Calibri Light" pitchFamily="34" charset="0"/>
                <a:ea typeface="Times New Roman" pitchFamily="18" charset="0"/>
                <a:cs typeface="Calibri Light" pitchFamily="34" charset="0"/>
              </a:rPr>
              <a:t/>
            </a:r>
            <a:br>
              <a:rPr lang="en-US" sz="1200" dirty="0" smtClean="0">
                <a:solidFill>
                  <a:schemeClr val="bg1"/>
                </a:solidFill>
                <a:latin typeface="Calibri Light" pitchFamily="34" charset="0"/>
                <a:ea typeface="Times New Roman" pitchFamily="18" charset="0"/>
                <a:cs typeface="Calibri Light" pitchFamily="34" charset="0"/>
              </a:rPr>
            </a:br>
            <a:r>
              <a:rPr lang="en-US" sz="1000" dirty="0" smtClean="0">
                <a:solidFill>
                  <a:schemeClr val="bg1"/>
                </a:solidFill>
                <a:latin typeface="Calibri Light" pitchFamily="34" charset="0"/>
                <a:ea typeface="Times New Roman" pitchFamily="18" charset="0"/>
                <a:cs typeface="Calibri Light" pitchFamily="34" charset="0"/>
              </a:rPr>
              <a:t>A natural, non-intoxicating extract of the hemp plant. </a:t>
            </a:r>
            <a:r>
              <a:rPr lang="en-US" sz="1000" u="sng" dirty="0" smtClean="0">
                <a:solidFill>
                  <a:schemeClr val="bg1"/>
                </a:solidFill>
                <a:latin typeface="Calibri Light" pitchFamily="34" charset="0"/>
                <a:ea typeface="Times New Roman" pitchFamily="18" charset="0"/>
                <a:cs typeface="Calibri Light" pitchFamily="34" charset="0"/>
              </a:rPr>
              <a:t>CBD oil, </a:t>
            </a:r>
            <a:r>
              <a:rPr lang="en-US" sz="1000" dirty="0" smtClean="0">
                <a:solidFill>
                  <a:schemeClr val="bg1"/>
                </a:solidFill>
                <a:latin typeface="Calibri Light" pitchFamily="34" charset="0"/>
                <a:ea typeface="Times New Roman" pitchFamily="18" charset="0"/>
                <a:cs typeface="Calibri Light" pitchFamily="34" charset="0"/>
              </a:rPr>
              <a:t>also commonly referred to as CBD hemp oil, can be consumed on its own or infused into a variety of products to promote.</a:t>
            </a:r>
          </a:p>
          <a:p>
            <a:pPr lvl="0" defTabSz="914400" eaLnBrk="0" fontAlgn="base" hangingPunct="0">
              <a:spcBef>
                <a:spcPct val="0"/>
              </a:spcBef>
              <a:spcAft>
                <a:spcPct val="0"/>
              </a:spcAft>
            </a:pPr>
            <a:r>
              <a:rPr lang="en-US" sz="1000" dirty="0" smtClean="0">
                <a:solidFill>
                  <a:schemeClr val="bg1"/>
                </a:solidFill>
                <a:latin typeface="Calibri Light" pitchFamily="34" charset="0"/>
                <a:ea typeface="Times New Roman" pitchFamily="18" charset="0"/>
                <a:cs typeface="Calibri Light" pitchFamily="34" charset="0"/>
              </a:rPr>
              <a:t> wellness.</a:t>
            </a:r>
          </a:p>
          <a:p>
            <a:pPr lvl="0" defTabSz="914400" eaLnBrk="0" fontAlgn="base" hangingPunct="0">
              <a:spcBef>
                <a:spcPct val="0"/>
              </a:spcBef>
              <a:spcAft>
                <a:spcPct val="0"/>
              </a:spcAft>
            </a:pPr>
            <a:endParaRPr lang="en-US" sz="1200" dirty="0" smtClean="0">
              <a:solidFill>
                <a:schemeClr val="bg1"/>
              </a:solidFill>
              <a:latin typeface="Calibri Light" pitchFamily="34" charset="0"/>
              <a:cs typeface="Calibri Light" pitchFamily="34" charset="0"/>
            </a:endParaRPr>
          </a:p>
          <a:p>
            <a:pPr defTabSz="914400" fontAlgn="base">
              <a:spcBef>
                <a:spcPct val="0"/>
              </a:spcBef>
              <a:spcAft>
                <a:spcPct val="0"/>
              </a:spcAft>
            </a:pPr>
            <a:r>
              <a:rPr lang="en-US" sz="1200" b="1" dirty="0" smtClean="0">
                <a:solidFill>
                  <a:srgbClr val="FFC000"/>
                </a:solidFill>
                <a:latin typeface="Calibri Light" pitchFamily="34" charset="0"/>
                <a:cs typeface="Calibri Light" pitchFamily="34" charset="0"/>
              </a:rPr>
              <a:t>CBD Tincture</a:t>
            </a:r>
            <a:r>
              <a:rPr lang="en-US" sz="1200" dirty="0" smtClean="0">
                <a:solidFill>
                  <a:schemeClr val="bg1"/>
                </a:solidFill>
                <a:latin typeface="Calibri Light" pitchFamily="34" charset="0"/>
                <a:cs typeface="Calibri Light" pitchFamily="34" charset="0"/>
              </a:rPr>
              <a:t/>
            </a:r>
            <a:br>
              <a:rPr lang="en-US" sz="1200" dirty="0" smtClean="0">
                <a:solidFill>
                  <a:schemeClr val="bg1"/>
                </a:solidFill>
                <a:latin typeface="Calibri Light" pitchFamily="34" charset="0"/>
                <a:cs typeface="Calibri Light" pitchFamily="34" charset="0"/>
              </a:rPr>
            </a:br>
            <a:r>
              <a:rPr lang="en-US" sz="1000" dirty="0" smtClean="0">
                <a:solidFill>
                  <a:schemeClr val="bg1"/>
                </a:solidFill>
                <a:latin typeface="Calibri Light" pitchFamily="34" charset="0"/>
                <a:cs typeface="Calibri Light" pitchFamily="34" charset="0"/>
              </a:rPr>
              <a:t>A liquid extract containing a mix of full-spectrum CBD oil or CBD isolate and vegetable glycerin, ethanol, or medium chain triglyceride (MCT) oil. A CBD tincture is often preferred by consumers who prefer their CBD product in liquid form.</a:t>
            </a:r>
          </a:p>
          <a:p>
            <a:pPr defTabSz="914400" fontAlgn="base">
              <a:spcBef>
                <a:spcPct val="0"/>
              </a:spcBef>
              <a:spcAft>
                <a:spcPct val="0"/>
              </a:spcAft>
            </a:pPr>
            <a:endParaRPr lang="en-US" sz="1200" b="1" dirty="0" smtClean="0">
              <a:solidFill>
                <a:schemeClr val="bg1"/>
              </a:solidFill>
              <a:latin typeface="Calibri Light" pitchFamily="34" charset="0"/>
              <a:cs typeface="Calibri Light" pitchFamily="34" charset="0"/>
            </a:endParaRPr>
          </a:p>
          <a:p>
            <a:pPr defTabSz="914400" fontAlgn="base">
              <a:spcBef>
                <a:spcPct val="0"/>
              </a:spcBef>
              <a:spcAft>
                <a:spcPct val="0"/>
              </a:spcAft>
            </a:pPr>
            <a:r>
              <a:rPr lang="en-US" sz="1200" b="1" dirty="0" smtClean="0">
                <a:solidFill>
                  <a:srgbClr val="FFC000"/>
                </a:solidFill>
                <a:latin typeface="Calibri Light" pitchFamily="34" charset="0"/>
                <a:ea typeface="Times New Roman" pitchFamily="18" charset="0"/>
                <a:cs typeface="Calibri Light" pitchFamily="34" charset="0"/>
              </a:rPr>
              <a:t>CBD Topical</a:t>
            </a:r>
            <a:r>
              <a:rPr lang="en-US" sz="1200" dirty="0" smtClean="0">
                <a:solidFill>
                  <a:schemeClr val="bg1"/>
                </a:solidFill>
                <a:latin typeface="Calibri Light" pitchFamily="34" charset="0"/>
                <a:ea typeface="Times New Roman" pitchFamily="18" charset="0"/>
                <a:cs typeface="Calibri Light" pitchFamily="34" charset="0"/>
              </a:rPr>
              <a:t/>
            </a:r>
            <a:br>
              <a:rPr lang="en-US" sz="1200" dirty="0" smtClean="0">
                <a:solidFill>
                  <a:schemeClr val="bg1"/>
                </a:solidFill>
                <a:latin typeface="Calibri Light" pitchFamily="34" charset="0"/>
                <a:ea typeface="Times New Roman" pitchFamily="18" charset="0"/>
                <a:cs typeface="Calibri Light" pitchFamily="34" charset="0"/>
              </a:rPr>
            </a:br>
            <a:r>
              <a:rPr lang="en-US" sz="1000" dirty="0" smtClean="0">
                <a:solidFill>
                  <a:schemeClr val="bg1"/>
                </a:solidFill>
                <a:latin typeface="Calibri Light" pitchFamily="34" charset="0"/>
                <a:ea typeface="Times New Roman" pitchFamily="18" charset="0"/>
                <a:cs typeface="Calibri Light" pitchFamily="34" charset="0"/>
              </a:rPr>
              <a:t>Balms, salves, lotions, oils, hair care products, and other beauty products that have been infused with </a:t>
            </a:r>
          </a:p>
          <a:p>
            <a:pPr defTabSz="914400" fontAlgn="base">
              <a:spcBef>
                <a:spcPct val="0"/>
              </a:spcBef>
              <a:spcAft>
                <a:spcPct val="0"/>
              </a:spcAft>
            </a:pPr>
            <a:r>
              <a:rPr lang="en-US" sz="1000" dirty="0" smtClean="0">
                <a:solidFill>
                  <a:schemeClr val="bg1"/>
                </a:solidFill>
                <a:latin typeface="Calibri Light" pitchFamily="34" charset="0"/>
                <a:ea typeface="Times New Roman" pitchFamily="18" charset="0"/>
                <a:cs typeface="Calibri Light" pitchFamily="34" charset="0"/>
              </a:rPr>
              <a:t>CBD or CBD oil. CBD topical products are applied directly to the skin and hair.</a:t>
            </a:r>
          </a:p>
          <a:p>
            <a:endParaRPr lang="en-US" sz="1000" b="1" dirty="0" smtClean="0">
              <a:solidFill>
                <a:schemeClr val="bg1"/>
              </a:solidFill>
              <a:latin typeface="Calibri Light" pitchFamily="34" charset="0"/>
              <a:cs typeface="Calibri Light" pitchFamily="34" charset="0"/>
            </a:endParaRPr>
          </a:p>
          <a:p>
            <a:endParaRPr lang="en-US" sz="1000" b="1" dirty="0" smtClean="0">
              <a:solidFill>
                <a:schemeClr val="bg1"/>
              </a:solidFill>
              <a:latin typeface="Calibri Light" pitchFamily="34" charset="0"/>
              <a:cs typeface="Calibri Light" pitchFamily="34" charset="0"/>
            </a:endParaRPr>
          </a:p>
          <a:p>
            <a:endParaRPr lang="en-US" sz="1000" b="1" dirty="0" smtClean="0">
              <a:solidFill>
                <a:schemeClr val="bg1"/>
              </a:solidFill>
              <a:latin typeface="Calibri Light" pitchFamily="34" charset="0"/>
              <a:cs typeface="Calibri Light" pitchFamily="34" charset="0"/>
            </a:endParaRPr>
          </a:p>
          <a:p>
            <a:endParaRPr lang="en-US" sz="1000" b="1" dirty="0" smtClean="0">
              <a:solidFill>
                <a:schemeClr val="bg1"/>
              </a:solidFill>
              <a:latin typeface="Calibri Light" pitchFamily="34" charset="0"/>
              <a:cs typeface="Calibri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000" dirty="0" smtClean="0">
              <a:solidFill>
                <a:schemeClr val="bg1"/>
              </a:solidFill>
              <a:latin typeface="Calibri Light" pitchFamily="34" charset="0"/>
              <a:ea typeface="Times New Roman" pitchFamily="18" charset="0"/>
              <a:cs typeface="Calibri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bg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2" name="TextBox 21">
            <a:extLst>
              <a:ext uri="{FF2B5EF4-FFF2-40B4-BE49-F238E27FC236}">
                <a16:creationId xmlns="" xmlns:a16="http://schemas.microsoft.com/office/drawing/2014/main" id="{128FC7FC-563A-435A-8A0D-4E69B5301F28}"/>
              </a:ext>
            </a:extLst>
          </p:cNvPr>
          <p:cNvSpPr txBox="1"/>
          <p:nvPr/>
        </p:nvSpPr>
        <p:spPr>
          <a:xfrm>
            <a:off x="1127087" y="225574"/>
            <a:ext cx="3921164"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Glossary of Terms</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26" name="Straight Connector 25">
            <a:extLst>
              <a:ext uri="{FF2B5EF4-FFF2-40B4-BE49-F238E27FC236}">
                <a16:creationId xmlns="" xmlns:a16="http://schemas.microsoft.com/office/drawing/2014/main" id="{148B21D5-DBFF-4F58-A8AC-02924E062B8B}"/>
              </a:ext>
            </a:extLst>
          </p:cNvPr>
          <p:cNvCxnSpPr>
            <a:cxnSpLocks/>
          </p:cNvCxnSpPr>
          <p:nvPr/>
        </p:nvCxnSpPr>
        <p:spPr>
          <a:xfrm>
            <a:off x="-21266" y="874785"/>
            <a:ext cx="9165266"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279652" y="6531485"/>
            <a:ext cx="2007223" cy="215444"/>
          </a:xfrm>
          <a:prstGeom prst="rect">
            <a:avLst/>
          </a:prstGeom>
          <a:noFill/>
        </p:spPr>
        <p:txBody>
          <a:bodyPr wrap="square" rtlCol="0">
            <a:spAutoFit/>
          </a:bodyPr>
          <a:lstStyle/>
          <a:p>
            <a:r>
              <a:rPr lang="en-US" sz="800" dirty="0" smtClean="0">
                <a:solidFill>
                  <a:schemeClr val="bg1">
                    <a:lumMod val="75000"/>
                  </a:schemeClr>
                </a:solidFill>
              </a:rPr>
              <a:t>© </a:t>
            </a:r>
            <a:r>
              <a:rPr lang="en-US" sz="800" dirty="0" smtClean="0">
                <a:solidFill>
                  <a:schemeClr val="bg1">
                    <a:lumMod val="75000"/>
                  </a:schemeClr>
                </a:solidFill>
                <a:latin typeface="Calibri" pitchFamily="34" charset="0"/>
                <a:cs typeface="Calibri" pitchFamily="34" charset="0"/>
              </a:rPr>
              <a:t>2020 </a:t>
            </a:r>
            <a:r>
              <a:rPr lang="en-US" sz="800" dirty="0" err="1" smtClean="0">
                <a:solidFill>
                  <a:schemeClr val="bg1">
                    <a:lumMod val="75000"/>
                  </a:schemeClr>
                </a:solidFill>
                <a:latin typeface="Calibri" pitchFamily="34" charset="0"/>
                <a:cs typeface="Calibri" pitchFamily="34" charset="0"/>
              </a:rPr>
              <a:t>HyperNovaTN</a:t>
            </a:r>
            <a:r>
              <a:rPr lang="en-US" sz="800" dirty="0" smtClean="0">
                <a:solidFill>
                  <a:schemeClr val="bg1">
                    <a:lumMod val="75000"/>
                  </a:schemeClr>
                </a:solidFill>
                <a:latin typeface="Calibri" pitchFamily="34" charset="0"/>
                <a:cs typeface="Calibri" pitchFamily="34" charset="0"/>
              </a:rPr>
              <a:t>, LLC    </a:t>
            </a:r>
            <a:endParaRPr lang="en-US" sz="800" dirty="0">
              <a:solidFill>
                <a:schemeClr val="bg1">
                  <a:lumMod val="75000"/>
                </a:schemeClr>
              </a:solidFill>
              <a:latin typeface="Calibri" pitchFamily="34" charset="0"/>
              <a:cs typeface="Calibri" pitchFamily="34" charset="0"/>
            </a:endParaRPr>
          </a:p>
        </p:txBody>
      </p:sp>
      <p:sp>
        <p:nvSpPr>
          <p:cNvPr id="30" name="TextBox 29"/>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25</a:t>
            </a:r>
            <a:endParaRPr lang="en-US" dirty="0">
              <a:solidFill>
                <a:schemeClr val="bg1"/>
              </a:solidFill>
            </a:endParaRPr>
          </a:p>
        </p:txBody>
      </p:sp>
      <p:sp>
        <p:nvSpPr>
          <p:cNvPr id="17" name="Rectangle 16"/>
          <p:cNvSpPr/>
          <p:nvPr/>
        </p:nvSpPr>
        <p:spPr>
          <a:xfrm>
            <a:off x="5274092" y="386834"/>
            <a:ext cx="3640420" cy="307777"/>
          </a:xfrm>
          <a:prstGeom prst="rect">
            <a:avLst/>
          </a:prstGeom>
        </p:spPr>
        <p:txBody>
          <a:bodyPr wrap="none">
            <a:spAutoFit/>
          </a:bodyPr>
          <a:lstStyle/>
          <a:p>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3" action="ppaction://hlinksldjump"/>
              </a:rPr>
              <a:t>B</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3" action="ppaction://hlinksldjump"/>
              </a:rPr>
              <a:t>C</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4" action="ppaction://hlinksldjump"/>
              </a:rPr>
              <a:t>D</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5" action="ppaction://hlinksldjump"/>
              </a:rPr>
              <a:t>E</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5" action="ppaction://hlinksldjump"/>
              </a:rPr>
              <a:t>F</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6" action="ppaction://hlinksldjump"/>
              </a:rPr>
              <a:t>H</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I</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M</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P</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S</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T</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V</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W</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endParaRPr lang="en-US" sz="1400" dirty="0"/>
          </a:p>
        </p:txBody>
      </p:sp>
    </p:spTree>
    <p:extLst>
      <p:ext uri="{BB962C8B-B14F-4D97-AF65-F5344CB8AC3E}">
        <p14:creationId xmlns="" xmlns:p14="http://schemas.microsoft.com/office/powerpoint/2010/main" val="1584150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DF0B009E-0016-4542-8AFB-A5B01456D6F4}"/>
              </a:ext>
            </a:extLst>
          </p:cNvPr>
          <p:cNvSpPr/>
          <p:nvPr/>
        </p:nvSpPr>
        <p:spPr>
          <a:xfrm rot="20711217">
            <a:off x="6003139" y="44753"/>
            <a:ext cx="1932675"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CFD09B5-4A6B-4107-AA5F-11D33C4B29D2}"/>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5F02CA2A-AE3D-490E-A8EB-82F6C1B0476C}"/>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
          <p:cNvPicPr>
            <a:picLocks noChangeAspect="1" noChangeArrowheads="1"/>
          </p:cNvPicPr>
          <p:nvPr/>
        </p:nvPicPr>
        <p:blipFill>
          <a:blip r:embed="rId2" cstate="print"/>
          <a:srcRect/>
          <a:stretch>
            <a:fillRect/>
          </a:stretch>
        </p:blipFill>
        <p:spPr bwMode="auto">
          <a:xfrm>
            <a:off x="323377" y="127593"/>
            <a:ext cx="692030" cy="685800"/>
          </a:xfrm>
          <a:prstGeom prst="rect">
            <a:avLst/>
          </a:prstGeom>
          <a:noFill/>
          <a:ln w="9525">
            <a:noFill/>
            <a:miter lim="800000"/>
            <a:headEnd/>
            <a:tailEnd/>
          </a:ln>
          <a:effectLst/>
        </p:spPr>
      </p:pic>
      <p:sp>
        <p:nvSpPr>
          <p:cNvPr id="45059" name="Rectangle 3"/>
          <p:cNvSpPr>
            <a:spLocks noChangeArrowheads="1"/>
          </p:cNvSpPr>
          <p:nvPr/>
        </p:nvSpPr>
        <p:spPr bwMode="auto">
          <a:xfrm>
            <a:off x="1257301" y="961378"/>
            <a:ext cx="6000750" cy="5052625"/>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C000"/>
                </a:solidFill>
                <a:effectLst/>
                <a:latin typeface="Calibri Light" pitchFamily="34" charset="0"/>
                <a:ea typeface="Times New Roman" pitchFamily="18" charset="0"/>
                <a:cs typeface="Calibri Light" pitchFamily="34" charset="0"/>
              </a:rPr>
              <a:t>Clinical </a:t>
            </a:r>
            <a:r>
              <a:rPr kumimoji="0" lang="en-US" sz="1200" b="1" i="0" u="none" strike="noStrike" cap="none" normalizeH="0" baseline="0" dirty="0" err="1" smtClean="0">
                <a:ln>
                  <a:noFill/>
                </a:ln>
                <a:solidFill>
                  <a:srgbClr val="FFC000"/>
                </a:solidFill>
                <a:effectLst/>
                <a:latin typeface="Calibri Light" pitchFamily="34" charset="0"/>
                <a:ea typeface="Times New Roman" pitchFamily="18" charset="0"/>
                <a:cs typeface="Calibri Light" pitchFamily="34" charset="0"/>
              </a:rPr>
              <a:t>Endocannabinoid</a:t>
            </a:r>
            <a:r>
              <a:rPr kumimoji="0" lang="en-US" sz="1200" b="1" i="0" u="none" strike="noStrike" cap="none" normalizeH="0" baseline="0" dirty="0" smtClean="0">
                <a:ln>
                  <a:noFill/>
                </a:ln>
                <a:solidFill>
                  <a:srgbClr val="FFC000"/>
                </a:solidFill>
                <a:effectLst/>
                <a:latin typeface="Calibri Light" pitchFamily="34" charset="0"/>
                <a:ea typeface="Times New Roman" pitchFamily="18" charset="0"/>
                <a:cs typeface="Calibri Light" pitchFamily="34" charset="0"/>
              </a:rPr>
              <a:t> Deficiency Syndrome (CECD</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a:r>
            <a:b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b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A theory that aims to explain why in some cases the </a:t>
            </a:r>
            <a:r>
              <a:rPr kumimoji="0" lang="en-US" sz="1000" b="0" i="0" u="none" strike="noStrike" cap="none" normalizeH="0" baseline="0" dirty="0" err="1" smtClean="0">
                <a:ln>
                  <a:noFill/>
                </a:ln>
                <a:solidFill>
                  <a:srgbClr val="FFFFFF"/>
                </a:solidFill>
                <a:effectLst/>
                <a:latin typeface="Calibri Light" pitchFamily="34" charset="0"/>
                <a:ea typeface="Times New Roman" pitchFamily="18" charset="0"/>
                <a:cs typeface="Calibri Light" pitchFamily="34" charset="0"/>
              </a:rPr>
              <a:t>endocannabinoid</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system is unable to properly keep the body balanced. Introduced by researchers EB Russo in 2001</a:t>
            </a:r>
            <a:r>
              <a:rPr kumimoji="0" lang="en-US" sz="1000" b="0" i="0"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clinical </a:t>
            </a:r>
            <a:r>
              <a:rPr kumimoji="0" lang="en-US" sz="1000" b="0" i="0" strike="noStrike" cap="none" normalizeH="0" baseline="0" dirty="0" err="1" smtClean="0">
                <a:ln>
                  <a:noFill/>
                </a:ln>
                <a:solidFill>
                  <a:srgbClr val="FFFFFF"/>
                </a:solidFill>
                <a:effectLst/>
                <a:latin typeface="Calibri Light" pitchFamily="34" charset="0"/>
                <a:ea typeface="Times New Roman" pitchFamily="18" charset="0"/>
                <a:cs typeface="Calibri Light" pitchFamily="34" charset="0"/>
              </a:rPr>
              <a:t>endocannabinoid</a:t>
            </a:r>
            <a:r>
              <a:rPr kumimoji="0" lang="en-US" sz="1000" b="0" i="0"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deficiency syndrome</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or CECD, proposes that a deficiency in </a:t>
            </a:r>
            <a:r>
              <a:rPr kumimoji="0" lang="en-US" sz="1000" b="0" i="0" u="none" strike="noStrike" cap="none" normalizeH="0" baseline="0" dirty="0" err="1" smtClean="0">
                <a:ln>
                  <a:noFill/>
                </a:ln>
                <a:solidFill>
                  <a:srgbClr val="FFFFFF"/>
                </a:solidFill>
                <a:effectLst/>
                <a:latin typeface="Calibri Light" pitchFamily="34" charset="0"/>
                <a:ea typeface="Times New Roman" pitchFamily="18" charset="0"/>
                <a:cs typeface="Calibri Light" pitchFamily="34" charset="0"/>
              </a:rPr>
              <a:t>cannabinoids</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leads to a dysfunction in the </a:t>
            </a:r>
            <a:r>
              <a:rPr kumimoji="0" lang="en-US" sz="1000" b="0" i="0" u="none" strike="noStrike" cap="none" normalizeH="0" baseline="0" dirty="0" err="1" smtClean="0">
                <a:ln>
                  <a:noFill/>
                </a:ln>
                <a:solidFill>
                  <a:srgbClr val="FFFFFF"/>
                </a:solidFill>
                <a:effectLst/>
                <a:latin typeface="Calibri Light" pitchFamily="34" charset="0"/>
                <a:ea typeface="Times New Roman" pitchFamily="18" charset="0"/>
                <a:cs typeface="Calibri Light" pitchFamily="34" charset="0"/>
              </a:rPr>
              <a:t>endocannabinoid</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system, leading to health issues.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4F81BD"/>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C000"/>
                </a:solidFill>
                <a:effectLst/>
                <a:latin typeface="Calibri Light" pitchFamily="34" charset="0"/>
                <a:ea typeface="Times New Roman" pitchFamily="18" charset="0"/>
                <a:cs typeface="Calibri Light" pitchFamily="34" charset="0"/>
              </a:rPr>
              <a:t>Concentration</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a:r>
            <a:b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b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A term used to describe the potency of a </a:t>
            </a:r>
            <a:r>
              <a:rPr kumimoji="0" lang="en-US" sz="1000" b="0" i="0" u="none" strike="noStrike" cap="none" normalizeH="0" baseline="0" dirty="0" err="1" smtClean="0">
                <a:ln>
                  <a:noFill/>
                </a:ln>
                <a:solidFill>
                  <a:srgbClr val="FFFFFF"/>
                </a:solidFill>
                <a:effectLst/>
                <a:latin typeface="Calibri Light" pitchFamily="34" charset="0"/>
                <a:ea typeface="Times New Roman" pitchFamily="18" charset="0"/>
                <a:cs typeface="Calibri Light" pitchFamily="34" charset="0"/>
              </a:rPr>
              <a:t>cannabidiol</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(CBD) product. For example, a CBD tincture bottle containing a total of 200 mg of CBD would have a CBD concentration of 200 mg. CBD concentration generally varies by type of products, with CBD oil concentrate and CBD isolate often having a higher concentration, and CBD tinctures and CBD edibles having a lower concentration.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F81BD"/>
              </a:solidFill>
              <a:effectLst/>
              <a:latin typeface="Calibri Light" pitchFamily="34" charset="0"/>
              <a:ea typeface="Times New Roman" pitchFamily="18" charset="0"/>
              <a:cs typeface="Calibri Light" pitchFamily="34" charset="0"/>
            </a:endParaRPr>
          </a:p>
          <a:p>
            <a:pPr defTabSz="914400" eaLnBrk="0" fontAlgn="base" hangingPunct="0">
              <a:spcBef>
                <a:spcPct val="0"/>
              </a:spcBef>
              <a:spcAft>
                <a:spcPct val="0"/>
              </a:spcAft>
            </a:pPr>
            <a:r>
              <a:rPr kumimoji="0" lang="en-US" sz="1200" b="1" i="0" u="none" strike="noStrike" cap="none" normalizeH="0" baseline="0" dirty="0" smtClean="0">
                <a:ln>
                  <a:noFill/>
                </a:ln>
                <a:solidFill>
                  <a:srgbClr val="FFC000"/>
                </a:solidFill>
                <a:effectLst/>
                <a:latin typeface="Calibri Light" pitchFamily="34" charset="0"/>
                <a:ea typeface="Times New Roman" pitchFamily="18" charset="0"/>
                <a:cs typeface="Calibri Light" pitchFamily="34" charset="0"/>
              </a:rPr>
              <a:t>Controlled Substances Act</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a:r>
            <a:b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b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The statute establishing federal U.S. drug policy under which certain substances are regulated. Signed into law in 1970, the Controlled Substances Act (CSA) classifies marijuana as a Schedule I substance, the most restrictive category. Hemp was removed from the list of controlled substances with the passage of the 2018 Farm Bill.</a:t>
            </a:r>
            <a:r>
              <a:rPr lang="en-US" sz="1200" b="1" dirty="0" smtClean="0">
                <a:solidFill>
                  <a:srgbClr val="FFC000"/>
                </a:solidFill>
                <a:latin typeface="Calibri Light" pitchFamily="34" charset="0"/>
                <a:ea typeface="Times New Roman" pitchFamily="18" charset="0"/>
                <a:cs typeface="Calibri Light" pitchFamily="34" charset="0"/>
              </a:rPr>
              <a:t> </a:t>
            </a:r>
          </a:p>
          <a:p>
            <a:pPr defTabSz="914400" eaLnBrk="0" fontAlgn="base" hangingPunct="0">
              <a:spcBef>
                <a:spcPct val="0"/>
              </a:spcBef>
              <a:spcAft>
                <a:spcPct val="0"/>
              </a:spcAft>
            </a:pPr>
            <a:endParaRPr lang="en-US" sz="1200" b="1" dirty="0" smtClean="0">
              <a:solidFill>
                <a:srgbClr val="FFC000"/>
              </a:solidFill>
              <a:latin typeface="Calibri Light" pitchFamily="34" charset="0"/>
              <a:ea typeface="Times New Roman" pitchFamily="18" charset="0"/>
              <a:cs typeface="Calibri Light" pitchFamily="34" charset="0"/>
            </a:endParaRPr>
          </a:p>
          <a:p>
            <a:pPr defTabSz="914400" eaLnBrk="0" fontAlgn="base" hangingPunct="0">
              <a:spcBef>
                <a:spcPct val="0"/>
              </a:spcBef>
              <a:spcAft>
                <a:spcPct val="0"/>
              </a:spcAft>
            </a:pPr>
            <a:r>
              <a:rPr lang="en-US" sz="1200" b="1" dirty="0" smtClean="0">
                <a:solidFill>
                  <a:srgbClr val="FFC000"/>
                </a:solidFill>
                <a:latin typeface="Calibri Light" pitchFamily="34" charset="0"/>
                <a:ea typeface="Times New Roman" pitchFamily="18" charset="0"/>
                <a:cs typeface="Calibri Light" pitchFamily="34" charset="0"/>
              </a:rPr>
              <a:t>CBD </a:t>
            </a:r>
            <a:r>
              <a:rPr lang="en-US" sz="1200" b="1" dirty="0" err="1" smtClean="0">
                <a:solidFill>
                  <a:srgbClr val="FFC000"/>
                </a:solidFill>
                <a:latin typeface="Calibri Light" pitchFamily="34" charset="0"/>
                <a:ea typeface="Times New Roman" pitchFamily="18" charset="0"/>
                <a:cs typeface="Calibri Light" pitchFamily="34" charset="0"/>
              </a:rPr>
              <a:t>Vape</a:t>
            </a:r>
            <a:r>
              <a:rPr lang="en-US" sz="1200" b="1" dirty="0" smtClean="0">
                <a:solidFill>
                  <a:srgbClr val="FFC000"/>
                </a:solidFill>
                <a:latin typeface="Calibri Light" pitchFamily="34" charset="0"/>
                <a:ea typeface="Times New Roman" pitchFamily="18" charset="0"/>
                <a:cs typeface="Calibri Light" pitchFamily="34" charset="0"/>
              </a:rPr>
              <a:t> Oil</a:t>
            </a:r>
            <a:r>
              <a:rPr lang="en-US" sz="1000" dirty="0" smtClean="0">
                <a:solidFill>
                  <a:srgbClr val="FFFFFF"/>
                </a:solidFill>
                <a:latin typeface="Calibri Light" pitchFamily="34" charset="0"/>
                <a:ea typeface="Times New Roman" pitchFamily="18" charset="0"/>
                <a:cs typeface="Calibri Light" pitchFamily="34" charset="0"/>
              </a:rPr>
              <a:t/>
            </a:r>
            <a:br>
              <a:rPr lang="en-US" sz="1000" dirty="0" smtClean="0">
                <a:solidFill>
                  <a:srgbClr val="FFFFFF"/>
                </a:solidFill>
                <a:latin typeface="Calibri Light" pitchFamily="34" charset="0"/>
                <a:ea typeface="Times New Roman" pitchFamily="18" charset="0"/>
                <a:cs typeface="Calibri Light" pitchFamily="34" charset="0"/>
              </a:rPr>
            </a:br>
            <a:r>
              <a:rPr lang="en-US" sz="1000" dirty="0" smtClean="0">
                <a:solidFill>
                  <a:srgbClr val="FFFFFF"/>
                </a:solidFill>
                <a:latin typeface="Calibri Light" pitchFamily="34" charset="0"/>
                <a:ea typeface="Times New Roman" pitchFamily="18" charset="0"/>
                <a:cs typeface="Calibri Light" pitchFamily="34" charset="0"/>
              </a:rPr>
              <a:t>A CBD-infused liquid designed to be paired with a personal device called a vaporizer to produce a pure CBD filled vapor that can be inhaled. </a:t>
            </a:r>
            <a:r>
              <a:rPr lang="en-US" sz="1000" dirty="0" err="1" smtClean="0">
                <a:solidFill>
                  <a:srgbClr val="FFFFFF"/>
                </a:solidFill>
                <a:latin typeface="Calibri Light" pitchFamily="34" charset="0"/>
                <a:ea typeface="Times New Roman" pitchFamily="18" charset="0"/>
                <a:cs typeface="Calibri Light" pitchFamily="34" charset="0"/>
              </a:rPr>
              <a:t>Vaping</a:t>
            </a:r>
            <a:r>
              <a:rPr lang="en-US" sz="1000" dirty="0" smtClean="0">
                <a:solidFill>
                  <a:srgbClr val="FFFFFF"/>
                </a:solidFill>
                <a:latin typeface="Calibri Light" pitchFamily="34" charset="0"/>
                <a:ea typeface="Times New Roman" pitchFamily="18" charset="0"/>
                <a:cs typeface="Calibri Light" pitchFamily="34" charset="0"/>
              </a:rPr>
              <a:t> CBD oil is an extremely efficient way to absorb CBD through the lunges.</a:t>
            </a:r>
            <a:endPar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F81BD"/>
              </a:solidFill>
              <a:effectLst/>
              <a:latin typeface="Calibri Light" pitchFamily="34" charset="0"/>
              <a:ea typeface="Times New Roman" pitchFamily="18" charset="0"/>
              <a:cs typeface="Calibri Light" pitchFamily="34" charset="0"/>
            </a:endParaRPr>
          </a:p>
          <a:p>
            <a:pPr defTabSz="914400" eaLnBrk="0" fontAlgn="base" hangingPunct="0">
              <a:spcBef>
                <a:spcPct val="0"/>
              </a:spcBef>
              <a:spcAft>
                <a:spcPct val="0"/>
              </a:spcAft>
            </a:pPr>
            <a:r>
              <a:rPr kumimoji="0" lang="en-US" sz="1200" b="1" i="0" u="none" strike="noStrike" cap="none" normalizeH="0" baseline="0" dirty="0" err="1" smtClean="0">
                <a:ln>
                  <a:noFill/>
                </a:ln>
                <a:solidFill>
                  <a:srgbClr val="FFC000"/>
                </a:solidFill>
                <a:effectLst/>
                <a:latin typeface="Calibri Light" pitchFamily="34" charset="0"/>
                <a:ea typeface="Times New Roman" pitchFamily="18" charset="0"/>
                <a:cs typeface="Calibri Light" pitchFamily="34" charset="0"/>
              </a:rPr>
              <a:t>Decarboxylation</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a:r>
            <a:b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b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The process of heating cannabis to activate the compounds within the plant. Raw cannabis contains </a:t>
            </a:r>
            <a:r>
              <a:rPr kumimoji="0" lang="en-US" sz="1000" b="0" i="0" u="none" strike="noStrike" cap="none" normalizeH="0" baseline="0" dirty="0" err="1" smtClean="0">
                <a:ln>
                  <a:noFill/>
                </a:ln>
                <a:solidFill>
                  <a:srgbClr val="FFFFFF"/>
                </a:solidFill>
                <a:effectLst/>
                <a:latin typeface="Calibri Light" pitchFamily="34" charset="0"/>
                <a:ea typeface="Times New Roman" pitchFamily="18" charset="0"/>
                <a:cs typeface="Calibri Light" pitchFamily="34" charset="0"/>
              </a:rPr>
              <a:t>cannabinoid</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acids, which are inactive </a:t>
            </a:r>
            <a:r>
              <a:rPr kumimoji="0" lang="en-US" sz="1000" b="0" i="0" u="none" strike="noStrike" cap="none" normalizeH="0" baseline="0" dirty="0" err="1" smtClean="0">
                <a:ln>
                  <a:noFill/>
                </a:ln>
                <a:solidFill>
                  <a:srgbClr val="FFFFFF"/>
                </a:solidFill>
                <a:effectLst/>
                <a:latin typeface="Calibri Light" pitchFamily="34" charset="0"/>
                <a:ea typeface="Times New Roman" pitchFamily="18" charset="0"/>
                <a:cs typeface="Calibri Light" pitchFamily="34" charset="0"/>
              </a:rPr>
              <a:t>cannabinoids</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that have an extra carboxyl ring attached to their molecular chain. </a:t>
            </a:r>
            <a:r>
              <a:rPr kumimoji="0" lang="en-US" sz="1000" b="0" i="0" u="none" strike="noStrike" cap="none" normalizeH="0" baseline="0" dirty="0" err="1" smtClean="0">
                <a:ln>
                  <a:noFill/>
                </a:ln>
                <a:solidFill>
                  <a:srgbClr val="FFFFFF"/>
                </a:solidFill>
                <a:effectLst/>
                <a:latin typeface="Calibri Light" pitchFamily="34" charset="0"/>
                <a:ea typeface="Times New Roman" pitchFamily="18" charset="0"/>
                <a:cs typeface="Calibri Light" pitchFamily="34" charset="0"/>
              </a:rPr>
              <a:t>Decarboxylation</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converts the molecular structure of these </a:t>
            </a:r>
            <a:r>
              <a:rPr kumimoji="0" lang="en-US" sz="1000" b="0" i="0" u="none" strike="noStrike" cap="none" normalizeH="0" baseline="0" dirty="0" err="1" smtClean="0">
                <a:ln>
                  <a:noFill/>
                </a:ln>
                <a:solidFill>
                  <a:srgbClr val="FFFFFF"/>
                </a:solidFill>
                <a:effectLst/>
                <a:latin typeface="Calibri Light" pitchFamily="34" charset="0"/>
                <a:ea typeface="Times New Roman" pitchFamily="18" charset="0"/>
                <a:cs typeface="Calibri Light" pitchFamily="34" charset="0"/>
              </a:rPr>
              <a:t>cannabinoid</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acids by removing a carboxyl group. This activates the </a:t>
            </a:r>
            <a:r>
              <a:rPr kumimoji="0" lang="en-US" sz="1000" b="0" i="0" u="none" strike="noStrike" cap="none" normalizeH="0" baseline="0" dirty="0" err="1" smtClean="0">
                <a:ln>
                  <a:noFill/>
                </a:ln>
                <a:solidFill>
                  <a:srgbClr val="FFFFFF"/>
                </a:solidFill>
                <a:effectLst/>
                <a:latin typeface="Calibri Light" pitchFamily="34" charset="0"/>
                <a:ea typeface="Times New Roman" pitchFamily="18" charset="0"/>
                <a:cs typeface="Calibri Light" pitchFamily="34" charset="0"/>
              </a:rPr>
              <a:t>cannabinoids</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so that they can freely and directly interact with the </a:t>
            </a:r>
            <a:r>
              <a:rPr kumimoji="0" lang="en-US" sz="1000" b="0" i="0" u="none" strike="noStrike" cap="none" normalizeH="0" baseline="0" dirty="0" err="1" smtClean="0">
                <a:ln>
                  <a:noFill/>
                </a:ln>
                <a:solidFill>
                  <a:srgbClr val="FFFFFF"/>
                </a:solidFill>
                <a:effectLst/>
                <a:latin typeface="Calibri Light" pitchFamily="34" charset="0"/>
                <a:ea typeface="Times New Roman" pitchFamily="18" charset="0"/>
                <a:cs typeface="Calibri Light" pitchFamily="34" charset="0"/>
              </a:rPr>
              <a:t>endocannabinoid</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system’s receptors in the brain and throughout the body. For example, </a:t>
            </a:r>
            <a:r>
              <a:rPr kumimoji="0" lang="en-US" sz="1000" b="0" i="0" u="none" strike="noStrike" cap="none" normalizeH="0" baseline="0" dirty="0" err="1" smtClean="0">
                <a:ln>
                  <a:noFill/>
                </a:ln>
                <a:solidFill>
                  <a:srgbClr val="FFFFFF"/>
                </a:solidFill>
                <a:effectLst/>
                <a:latin typeface="Calibri Light" pitchFamily="34" charset="0"/>
                <a:ea typeface="Times New Roman" pitchFamily="18" charset="0"/>
                <a:cs typeface="Calibri Light" pitchFamily="34" charset="0"/>
              </a:rPr>
              <a:t>decarboxylation</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converts </a:t>
            </a:r>
            <a:r>
              <a:rPr kumimoji="0" lang="en-US" sz="1000" b="0" i="0" u="none" strike="noStrike" cap="none" normalizeH="0" baseline="0" dirty="0" err="1" smtClean="0">
                <a:ln>
                  <a:noFill/>
                </a:ln>
                <a:solidFill>
                  <a:srgbClr val="FFFFFF"/>
                </a:solidFill>
                <a:effectLst/>
                <a:latin typeface="Calibri Light" pitchFamily="34" charset="0"/>
                <a:ea typeface="Times New Roman" pitchFamily="18" charset="0"/>
                <a:cs typeface="Calibri Light" pitchFamily="34" charset="0"/>
              </a:rPr>
              <a:t>cannabidiolic</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acid (CBDA) to </a:t>
            </a:r>
            <a:r>
              <a:rPr kumimoji="0" lang="en-US" sz="1000" b="0" i="0" u="none" strike="noStrike" cap="none" normalizeH="0" baseline="0" dirty="0" err="1" smtClean="0">
                <a:ln>
                  <a:noFill/>
                </a:ln>
                <a:solidFill>
                  <a:srgbClr val="FFFFFF"/>
                </a:solidFill>
                <a:effectLst/>
                <a:latin typeface="Calibri Light" pitchFamily="34" charset="0"/>
                <a:ea typeface="Times New Roman" pitchFamily="18" charset="0"/>
                <a:cs typeface="Calibri Light" pitchFamily="34" charset="0"/>
              </a:rPr>
              <a:t>cannabidiol</a:t>
            </a:r>
            <a:r>
              <a:rPr kumimoji="0" lang="en-US" sz="1000" b="0" i="0" u="none" strike="noStrike" cap="none" normalizeH="0" baseline="0" dirty="0" smtClean="0">
                <a:ln>
                  <a:noFill/>
                </a:ln>
                <a:solidFill>
                  <a:srgbClr val="FFFFFF"/>
                </a:solidFill>
                <a:effectLst/>
                <a:latin typeface="Calibri Light" pitchFamily="34" charset="0"/>
                <a:ea typeface="Times New Roman" pitchFamily="18" charset="0"/>
                <a:cs typeface="Calibri Light" pitchFamily="34" charset="0"/>
              </a:rPr>
              <a:t> (CBD).</a:t>
            </a:r>
            <a:r>
              <a:rPr lang="en-US" sz="1200" b="1" dirty="0" smtClean="0">
                <a:solidFill>
                  <a:srgbClr val="FFC000"/>
                </a:solidFill>
                <a:latin typeface="Calibri Light" pitchFamily="34" charset="0"/>
                <a:ea typeface="Times New Roman" pitchFamily="18" charset="0"/>
                <a:cs typeface="Calibri Light" pitchFamily="34" charset="0"/>
              </a:rPr>
              <a:t> </a:t>
            </a:r>
          </a:p>
          <a:p>
            <a:pPr defTabSz="914400" eaLnBrk="0" fontAlgn="base" hangingPunct="0">
              <a:spcBef>
                <a:spcPct val="0"/>
              </a:spcBef>
              <a:spcAft>
                <a:spcPct val="0"/>
              </a:spcAft>
            </a:pPr>
            <a:endParaRPr lang="en-US" sz="1200" b="1" dirty="0" smtClean="0">
              <a:solidFill>
                <a:srgbClr val="FFC000"/>
              </a:solidFill>
              <a:latin typeface="Calibri Light" pitchFamily="34" charset="0"/>
              <a:ea typeface="Times New Roman" pitchFamily="18" charset="0"/>
              <a:cs typeface="Calibri Light" pitchFamily="34" charset="0"/>
            </a:endParaRPr>
          </a:p>
        </p:txBody>
      </p:sp>
      <p:sp>
        <p:nvSpPr>
          <p:cNvPr id="21" name="TextBox 20">
            <a:extLst>
              <a:ext uri="{FF2B5EF4-FFF2-40B4-BE49-F238E27FC236}">
                <a16:creationId xmlns="" xmlns:a16="http://schemas.microsoft.com/office/drawing/2014/main" id="{128FC7FC-563A-435A-8A0D-4E69B5301F28}"/>
              </a:ext>
            </a:extLst>
          </p:cNvPr>
          <p:cNvSpPr txBox="1"/>
          <p:nvPr/>
        </p:nvSpPr>
        <p:spPr>
          <a:xfrm>
            <a:off x="1127087" y="225574"/>
            <a:ext cx="4378364"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Glossary of Terms</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27" name="Straight Connector 26">
            <a:extLst>
              <a:ext uri="{FF2B5EF4-FFF2-40B4-BE49-F238E27FC236}">
                <a16:creationId xmlns="" xmlns:a16="http://schemas.microsoft.com/office/drawing/2014/main" id="{148B21D5-DBFF-4F58-A8AC-02924E062B8B}"/>
              </a:ext>
            </a:extLst>
          </p:cNvPr>
          <p:cNvCxnSpPr>
            <a:cxnSpLocks/>
          </p:cNvCxnSpPr>
          <p:nvPr/>
        </p:nvCxnSpPr>
        <p:spPr>
          <a:xfrm>
            <a:off x="-21266" y="874785"/>
            <a:ext cx="9165266"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279652" y="6531485"/>
            <a:ext cx="2007223" cy="215444"/>
          </a:xfrm>
          <a:prstGeom prst="rect">
            <a:avLst/>
          </a:prstGeom>
          <a:noFill/>
        </p:spPr>
        <p:txBody>
          <a:bodyPr wrap="square" rtlCol="0">
            <a:spAutoFit/>
          </a:bodyPr>
          <a:lstStyle/>
          <a:p>
            <a:r>
              <a:rPr lang="en-US" sz="800" dirty="0" smtClean="0">
                <a:solidFill>
                  <a:schemeClr val="bg1">
                    <a:lumMod val="75000"/>
                  </a:schemeClr>
                </a:solidFill>
              </a:rPr>
              <a:t>© </a:t>
            </a:r>
            <a:r>
              <a:rPr lang="en-US" sz="800" dirty="0" smtClean="0">
                <a:solidFill>
                  <a:schemeClr val="bg1">
                    <a:lumMod val="75000"/>
                  </a:schemeClr>
                </a:solidFill>
                <a:latin typeface="Calibri" pitchFamily="34" charset="0"/>
                <a:cs typeface="Calibri" pitchFamily="34" charset="0"/>
              </a:rPr>
              <a:t>2020 </a:t>
            </a:r>
            <a:r>
              <a:rPr lang="en-US" sz="800" dirty="0" err="1" smtClean="0">
                <a:solidFill>
                  <a:schemeClr val="bg1">
                    <a:lumMod val="75000"/>
                  </a:schemeClr>
                </a:solidFill>
                <a:latin typeface="Calibri" pitchFamily="34" charset="0"/>
                <a:cs typeface="Calibri" pitchFamily="34" charset="0"/>
              </a:rPr>
              <a:t>HyperNovaTN</a:t>
            </a:r>
            <a:r>
              <a:rPr lang="en-US" sz="800" dirty="0" smtClean="0">
                <a:solidFill>
                  <a:schemeClr val="bg1">
                    <a:lumMod val="75000"/>
                  </a:schemeClr>
                </a:solidFill>
                <a:latin typeface="Calibri" pitchFamily="34" charset="0"/>
                <a:cs typeface="Calibri" pitchFamily="34" charset="0"/>
              </a:rPr>
              <a:t>, LLC    </a:t>
            </a:r>
            <a:endParaRPr lang="en-US" sz="800" dirty="0">
              <a:solidFill>
                <a:schemeClr val="bg1">
                  <a:lumMod val="75000"/>
                </a:schemeClr>
              </a:solidFill>
              <a:latin typeface="Calibri" pitchFamily="34" charset="0"/>
              <a:cs typeface="Calibri" pitchFamily="34" charset="0"/>
            </a:endParaRPr>
          </a:p>
        </p:txBody>
      </p:sp>
      <p:sp>
        <p:nvSpPr>
          <p:cNvPr id="31" name="TextBox 30"/>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26</a:t>
            </a:r>
            <a:endParaRPr lang="en-US" dirty="0">
              <a:solidFill>
                <a:schemeClr val="bg1"/>
              </a:solidFill>
            </a:endParaRPr>
          </a:p>
        </p:txBody>
      </p:sp>
      <p:sp>
        <p:nvSpPr>
          <p:cNvPr id="11" name="Rectangle 10"/>
          <p:cNvSpPr/>
          <p:nvPr/>
        </p:nvSpPr>
        <p:spPr>
          <a:xfrm>
            <a:off x="5274092" y="386834"/>
            <a:ext cx="3640420" cy="307777"/>
          </a:xfrm>
          <a:prstGeom prst="rect">
            <a:avLst/>
          </a:prstGeom>
        </p:spPr>
        <p:txBody>
          <a:bodyPr wrap="none">
            <a:spAutoFit/>
          </a:bodyPr>
          <a:lstStyle/>
          <a:p>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3" action="ppaction://hlinksldjump"/>
              </a:rPr>
              <a:t>B</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3" action="ppaction://hlinksldjump"/>
              </a:rPr>
              <a:t>C</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4" action="ppaction://hlinksldjump"/>
              </a:rPr>
              <a:t>D</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5" action="ppaction://hlinksldjump"/>
              </a:rPr>
              <a:t>E</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5" action="ppaction://hlinksldjump"/>
              </a:rPr>
              <a:t>F</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6" action="ppaction://hlinksldjump"/>
              </a:rPr>
              <a:t>H</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I</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M</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P</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S</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T</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V</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W</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endParaRPr lang="en-US" sz="1400" dirty="0"/>
          </a:p>
        </p:txBody>
      </p:sp>
    </p:spTree>
    <p:extLst>
      <p:ext uri="{BB962C8B-B14F-4D97-AF65-F5344CB8AC3E}">
        <p14:creationId xmlns="" xmlns:p14="http://schemas.microsoft.com/office/powerpoint/2010/main" val="1584150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DF0B009E-0016-4542-8AFB-A5B01456D6F4}"/>
              </a:ext>
            </a:extLst>
          </p:cNvPr>
          <p:cNvSpPr/>
          <p:nvPr/>
        </p:nvSpPr>
        <p:spPr>
          <a:xfrm rot="20711217">
            <a:off x="6003139" y="44753"/>
            <a:ext cx="1932675"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CFD09B5-4A6B-4107-AA5F-11D33C4B29D2}"/>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5F02CA2A-AE3D-490E-A8EB-82F6C1B0476C}"/>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
          <p:cNvPicPr>
            <a:picLocks noChangeAspect="1" noChangeArrowheads="1"/>
          </p:cNvPicPr>
          <p:nvPr/>
        </p:nvPicPr>
        <p:blipFill>
          <a:blip r:embed="rId2" cstate="print"/>
          <a:srcRect/>
          <a:stretch>
            <a:fillRect/>
          </a:stretch>
        </p:blipFill>
        <p:spPr bwMode="auto">
          <a:xfrm>
            <a:off x="323377" y="127593"/>
            <a:ext cx="692030" cy="685800"/>
          </a:xfrm>
          <a:prstGeom prst="rect">
            <a:avLst/>
          </a:prstGeom>
          <a:noFill/>
          <a:ln w="9525">
            <a:noFill/>
            <a:miter lim="800000"/>
            <a:headEnd/>
            <a:tailEnd/>
          </a:ln>
          <a:effectLst/>
        </p:spPr>
      </p:pic>
      <p:sp>
        <p:nvSpPr>
          <p:cNvPr id="48129" name="Rectangle 1"/>
          <p:cNvSpPr>
            <a:spLocks noChangeArrowheads="1"/>
          </p:cNvSpPr>
          <p:nvPr/>
        </p:nvSpPr>
        <p:spPr bwMode="auto">
          <a:xfrm>
            <a:off x="1266825" y="1055029"/>
            <a:ext cx="5857876" cy="5852844"/>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FFC000"/>
                </a:solidFill>
                <a:effectLst/>
                <a:latin typeface="Calibri Light" pitchFamily="34" charset="0"/>
                <a:ea typeface="Times New Roman" pitchFamily="18" charset="0"/>
                <a:cs typeface="Calibri Light" pitchFamily="34" charset="0"/>
              </a:rPr>
              <a:t>Endocannabinoid</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r>
            <a:b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A class of naturally occurring active chemical compounds made by the human body.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Endocannabinoids</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act on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cannabinoid</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receptors located in our cells as part of the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endocannabinoid</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system to alter the release of neurotransmitters in the brain. The two primary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endocannabinoids</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include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Anandamide</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and 2-arachidonoylglycerol.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FFC000"/>
                </a:solidFill>
                <a:effectLst/>
                <a:latin typeface="Calibri Light" pitchFamily="34" charset="0"/>
                <a:ea typeface="Times New Roman" pitchFamily="18" charset="0"/>
                <a:cs typeface="Calibri Light" pitchFamily="34" charset="0"/>
              </a:rPr>
              <a:t>Endocannabinoid</a:t>
            </a:r>
            <a:r>
              <a:rPr kumimoji="0" lang="en-US" sz="1200" b="1" i="0" u="none" strike="noStrike" cap="none" normalizeH="0" baseline="0" dirty="0" smtClean="0">
                <a:ln>
                  <a:noFill/>
                </a:ln>
                <a:solidFill>
                  <a:srgbClr val="FFC000"/>
                </a:solidFill>
                <a:effectLst/>
                <a:latin typeface="Calibri Light" pitchFamily="34" charset="0"/>
                <a:ea typeface="Times New Roman" pitchFamily="18" charset="0"/>
                <a:cs typeface="Calibri Light" pitchFamily="34" charset="0"/>
              </a:rPr>
              <a:t> System</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r>
            <a:b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A complex signaling network responsible for keeping the body balanced and functioning at its peak. Also known as the ECS, the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endocannabinoid</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system responds to external influences to maintain homeostasis. It is made up of neurotransmitters and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cannabinoid</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receptors located in the brain and throughout the body. It is through the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endocannabinoid</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system that the naturally occurring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cannabinoids</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interact with our bodies to promote health and wellness.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C000"/>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C000"/>
                </a:solidFill>
                <a:effectLst/>
                <a:latin typeface="Calibri Light" pitchFamily="34" charset="0"/>
                <a:ea typeface="Times New Roman" pitchFamily="18" charset="0"/>
                <a:cs typeface="Calibri Light" pitchFamily="34" charset="0"/>
              </a:rPr>
              <a:t>Entourage Effect</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r>
            <a:b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A theory used to describe how all of the compounds found in cannabis work together synergistically with the body. Introduced in 1998 by renowned researchers Raphael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Mechoulam</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and S. Ben-</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Shabat</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the entourage effect theory suggests that the natural benefits of cannabis are enhanced when a product contains the full spectrum of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cannabinoids</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terpenes</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and other natural compounds that are naturally found within the plant.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C000"/>
                </a:solidFill>
                <a:effectLst/>
                <a:latin typeface="Calibri Light" pitchFamily="34" charset="0"/>
                <a:ea typeface="Times New Roman" pitchFamily="18" charset="0"/>
                <a:cs typeface="Calibri Light" pitchFamily="34" charset="0"/>
              </a:rPr>
              <a:t>Extraction</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r>
            <a:b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The separation process used to separate a desired substance, such as to pull oils from plants. Extraction methods may include CO2 extraction, steam distillation, solvent extraction, and cold press extraction.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C000"/>
                </a:solidFill>
                <a:effectLst/>
                <a:latin typeface="Calibri Light" pitchFamily="34" charset="0"/>
                <a:ea typeface="Times New Roman" pitchFamily="18" charset="0"/>
                <a:cs typeface="Calibri Light" pitchFamily="34" charset="0"/>
              </a:rPr>
              <a:t>Farm Bill</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r>
            <a:b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Also known as the Agricultural Improvement Act, the Farm Bill is a comprehensive omnibus bill renewed every 5 years to shape food, agriculture and more. The 2018 Farm Bill contained provisions that clarified the legality of hemp and hemp-derived products like CBD oil in the United States. The provision amended the federal list of controlled substances with regard to hemp and reclassified the plant as an agricultural commodity, allowing U.S. farmers to grow, process, and sell the plant commercially. It also legalized hemp nationwide for any use.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FFC000"/>
                </a:solidFill>
                <a:effectLst/>
                <a:latin typeface="Calibri Light" pitchFamily="34" charset="0"/>
                <a:ea typeface="Times New Roman" pitchFamily="18" charset="0"/>
                <a:cs typeface="Calibri Light" pitchFamily="34" charset="0"/>
              </a:rPr>
              <a:t>Flavonoids</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r>
            <a:b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A naturally occurring group of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phytonutrients</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responsible for the hemp plant’s vivid green color pigments. Roughly 20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flavonoids</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are thought to be in cannabis, and only a few are exclusive.</a:t>
            </a:r>
            <a:endParaRPr kumimoji="0" lang="en-US" sz="1300" b="1"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6" name="TextBox 15">
            <a:extLst>
              <a:ext uri="{FF2B5EF4-FFF2-40B4-BE49-F238E27FC236}">
                <a16:creationId xmlns="" xmlns:a16="http://schemas.microsoft.com/office/drawing/2014/main" id="{128FC7FC-563A-435A-8A0D-4E69B5301F28}"/>
              </a:ext>
            </a:extLst>
          </p:cNvPr>
          <p:cNvSpPr txBox="1"/>
          <p:nvPr/>
        </p:nvSpPr>
        <p:spPr>
          <a:xfrm>
            <a:off x="1127086" y="225574"/>
            <a:ext cx="4197389"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Glossary of Terms</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23" name="Straight Connector 22">
            <a:extLst>
              <a:ext uri="{FF2B5EF4-FFF2-40B4-BE49-F238E27FC236}">
                <a16:creationId xmlns="" xmlns:a16="http://schemas.microsoft.com/office/drawing/2014/main" id="{148B21D5-DBFF-4F58-A8AC-02924E062B8B}"/>
              </a:ext>
            </a:extLst>
          </p:cNvPr>
          <p:cNvCxnSpPr>
            <a:cxnSpLocks/>
          </p:cNvCxnSpPr>
          <p:nvPr/>
        </p:nvCxnSpPr>
        <p:spPr>
          <a:xfrm>
            <a:off x="-21266" y="874785"/>
            <a:ext cx="9165266"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279652" y="6531485"/>
            <a:ext cx="2007223" cy="215444"/>
          </a:xfrm>
          <a:prstGeom prst="rect">
            <a:avLst/>
          </a:prstGeom>
          <a:noFill/>
        </p:spPr>
        <p:txBody>
          <a:bodyPr wrap="square" rtlCol="0">
            <a:spAutoFit/>
          </a:bodyPr>
          <a:lstStyle/>
          <a:p>
            <a:r>
              <a:rPr lang="en-US" sz="800" dirty="0" smtClean="0">
                <a:solidFill>
                  <a:schemeClr val="bg1">
                    <a:lumMod val="75000"/>
                  </a:schemeClr>
                </a:solidFill>
              </a:rPr>
              <a:t>© </a:t>
            </a:r>
            <a:r>
              <a:rPr lang="en-US" sz="800" dirty="0" smtClean="0">
                <a:solidFill>
                  <a:schemeClr val="bg1">
                    <a:lumMod val="75000"/>
                  </a:schemeClr>
                </a:solidFill>
                <a:latin typeface="Calibri" pitchFamily="34" charset="0"/>
                <a:cs typeface="Calibri" pitchFamily="34" charset="0"/>
              </a:rPr>
              <a:t>2020 </a:t>
            </a:r>
            <a:r>
              <a:rPr lang="en-US" sz="800" dirty="0" err="1" smtClean="0">
                <a:solidFill>
                  <a:schemeClr val="bg1">
                    <a:lumMod val="75000"/>
                  </a:schemeClr>
                </a:solidFill>
                <a:latin typeface="Calibri" pitchFamily="34" charset="0"/>
                <a:cs typeface="Calibri" pitchFamily="34" charset="0"/>
              </a:rPr>
              <a:t>HyperNovaTN</a:t>
            </a:r>
            <a:r>
              <a:rPr lang="en-US" sz="800" dirty="0" smtClean="0">
                <a:solidFill>
                  <a:schemeClr val="bg1">
                    <a:lumMod val="75000"/>
                  </a:schemeClr>
                </a:solidFill>
                <a:latin typeface="Calibri" pitchFamily="34" charset="0"/>
                <a:cs typeface="Calibri" pitchFamily="34" charset="0"/>
              </a:rPr>
              <a:t>, LLC    </a:t>
            </a:r>
            <a:endParaRPr lang="en-US" sz="800" dirty="0">
              <a:solidFill>
                <a:schemeClr val="bg1">
                  <a:lumMod val="75000"/>
                </a:schemeClr>
              </a:solidFill>
              <a:latin typeface="Calibri" pitchFamily="34" charset="0"/>
              <a:cs typeface="Calibri" pitchFamily="34" charset="0"/>
            </a:endParaRPr>
          </a:p>
        </p:txBody>
      </p:sp>
      <p:sp>
        <p:nvSpPr>
          <p:cNvPr id="27" name="TextBox 26"/>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27</a:t>
            </a:r>
            <a:endParaRPr lang="en-US" dirty="0">
              <a:solidFill>
                <a:schemeClr val="bg1"/>
              </a:solidFill>
            </a:endParaRPr>
          </a:p>
        </p:txBody>
      </p:sp>
      <p:sp>
        <p:nvSpPr>
          <p:cNvPr id="11" name="Rectangle 10"/>
          <p:cNvSpPr/>
          <p:nvPr/>
        </p:nvSpPr>
        <p:spPr>
          <a:xfrm>
            <a:off x="5274092" y="386834"/>
            <a:ext cx="3640420" cy="307777"/>
          </a:xfrm>
          <a:prstGeom prst="rect">
            <a:avLst/>
          </a:prstGeom>
        </p:spPr>
        <p:txBody>
          <a:bodyPr wrap="none">
            <a:spAutoFit/>
          </a:bodyPr>
          <a:lstStyle/>
          <a:p>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3" action="ppaction://hlinksldjump"/>
              </a:rPr>
              <a:t>B</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3" action="ppaction://hlinksldjump"/>
              </a:rPr>
              <a:t>C</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4" action="ppaction://hlinksldjump"/>
              </a:rPr>
              <a:t>D</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5" action="ppaction://hlinksldjump"/>
              </a:rPr>
              <a:t>E</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5" action="ppaction://hlinksldjump"/>
              </a:rPr>
              <a:t>F</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6" action="ppaction://hlinksldjump"/>
              </a:rPr>
              <a:t>H</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I</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M</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P</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S</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T</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V</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W</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endParaRPr lang="en-US" sz="1400" dirty="0"/>
          </a:p>
        </p:txBody>
      </p:sp>
    </p:spTree>
    <p:extLst>
      <p:ext uri="{BB962C8B-B14F-4D97-AF65-F5344CB8AC3E}">
        <p14:creationId xmlns="" xmlns:p14="http://schemas.microsoft.com/office/powerpoint/2010/main" val="1584150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DF0B009E-0016-4542-8AFB-A5B01456D6F4}"/>
              </a:ext>
            </a:extLst>
          </p:cNvPr>
          <p:cNvSpPr/>
          <p:nvPr/>
        </p:nvSpPr>
        <p:spPr>
          <a:xfrm rot="20711217">
            <a:off x="6003139" y="44753"/>
            <a:ext cx="1932675"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CFD09B5-4A6B-4107-AA5F-11D33C4B29D2}"/>
              </a:ext>
            </a:extLst>
          </p:cNvPr>
          <p:cNvSpPr/>
          <p:nvPr/>
        </p:nvSpPr>
        <p:spPr>
          <a:xfrm>
            <a:off x="-1" y="0"/>
            <a:ext cx="9134475"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5F02CA2A-AE3D-490E-A8EB-82F6C1B0476C}"/>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
          <p:cNvPicPr>
            <a:picLocks noChangeAspect="1" noChangeArrowheads="1"/>
          </p:cNvPicPr>
          <p:nvPr/>
        </p:nvPicPr>
        <p:blipFill>
          <a:blip r:embed="rId2" cstate="print"/>
          <a:srcRect/>
          <a:stretch>
            <a:fillRect/>
          </a:stretch>
        </p:blipFill>
        <p:spPr bwMode="auto">
          <a:xfrm>
            <a:off x="323377" y="127593"/>
            <a:ext cx="692030" cy="685800"/>
          </a:xfrm>
          <a:prstGeom prst="rect">
            <a:avLst/>
          </a:prstGeom>
          <a:noFill/>
          <a:ln w="9525">
            <a:noFill/>
            <a:miter lim="800000"/>
            <a:headEnd/>
            <a:tailEnd/>
          </a:ln>
          <a:effectLst/>
        </p:spPr>
      </p:pic>
      <p:sp>
        <p:nvSpPr>
          <p:cNvPr id="47105" name="Rectangle 1"/>
          <p:cNvSpPr>
            <a:spLocks noChangeArrowheads="1"/>
          </p:cNvSpPr>
          <p:nvPr/>
        </p:nvSpPr>
        <p:spPr bwMode="auto">
          <a:xfrm>
            <a:off x="1266825" y="1037438"/>
            <a:ext cx="6096000" cy="5945177"/>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FFC000"/>
                </a:solidFill>
                <a:effectLst/>
                <a:latin typeface="Calibri Light" pitchFamily="34" charset="0"/>
                <a:ea typeface="Times New Roman" pitchFamily="18" charset="0"/>
                <a:cs typeface="Calibri Light" pitchFamily="34" charset="0"/>
              </a:rPr>
              <a:t>Flavonoids</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r>
            <a:b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A naturally occurring group of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phytonutrients</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responsible for the hemp plant’s vivid green color pigments. Roughly 20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flavonoids</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are thought to be in cannabis, and only a few are exclusive.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Flavonoids</a:t>
            </a:r>
            <a:r>
              <a:rPr kumimoji="0" lang="en-US" sz="100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protect cannabis plants by filtering out UV rays and preventing diseases, pests, and fungi. Besides contributing to the color and overall sensory experience of cannabis, </a:t>
            </a:r>
            <a:r>
              <a:rPr kumimoji="0" lang="en-US" sz="100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flavonoids</a:t>
            </a:r>
            <a:r>
              <a:rPr kumimoji="0" lang="en-US" sz="100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are also active compounds that naturally promote wellbeing.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C000"/>
                </a:solidFill>
                <a:effectLst/>
                <a:latin typeface="Calibri Light" pitchFamily="34" charset="0"/>
                <a:ea typeface="Times New Roman" pitchFamily="18" charset="0"/>
                <a:cs typeface="Calibri Light" pitchFamily="34" charset="0"/>
              </a:rPr>
              <a:t>Full Spectrum Hemp Oil</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r>
            <a:b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A term used to describe the unadulterated extract of the hemp plant, including all of its active compounds. Full-spectrum hemp oil contains the entirety of compounds naturally found in the hemp plant, including CBD and a list of other trace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cannabinoids</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flavonoids</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terpenes</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and dietary nutrients like proteins, fiber, and fatty acids. Full-spectrum CBD oil is also a natural source of many vitamins and minerals, including B complex vitamins, vitamin C, vitamin E, calcium, and magnesium.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C000"/>
                </a:solidFill>
                <a:effectLst/>
                <a:latin typeface="Calibri Light" pitchFamily="34" charset="0"/>
                <a:ea typeface="Times New Roman" pitchFamily="18" charset="0"/>
                <a:cs typeface="Calibri Light" pitchFamily="34" charset="0"/>
              </a:rPr>
              <a:t>Hemp</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r>
            <a:b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The non-intoxicating member of the Cannabis sativa L. plant species. Grown all over the world, hemp is the food and fiber variety of the cannabis plant. It naturally contains no more than 0.3%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tetrahydrocannabinol</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(THC), the intoxicating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phytocannabinoid</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that elicits euphoric effects. Unlike its cousin marijuana, hemp is legal at the federal level in the 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C000"/>
                </a:solidFill>
                <a:effectLst/>
                <a:latin typeface="Calibri Light" pitchFamily="34" charset="0"/>
                <a:ea typeface="Times New Roman" pitchFamily="18" charset="0"/>
                <a:cs typeface="Calibri Light" pitchFamily="34" charset="0"/>
              </a:rPr>
              <a:t>Hemp Oil</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r>
            <a:b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Often used interchangeably with CBD oil. Hemp oil describes any and all oil that is extracted from any part of hemp, including the plant’s stalks, flowers, and seeds. That includes CBD oil, as well as hemp seed oil.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C000"/>
                </a:solidFill>
                <a:effectLst/>
                <a:latin typeface="Calibri Light" pitchFamily="34" charset="0"/>
                <a:ea typeface="Times New Roman" pitchFamily="18" charset="0"/>
                <a:cs typeface="Calibri Light" pitchFamily="34" charset="0"/>
              </a:rPr>
              <a:t>Homeostasis</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r>
            <a:b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A term used to describe the dynamic stability of your internal environment. The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endocannabinoid</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system is tasked with maintaining homeostasis in the body and in its systems.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C000"/>
                </a:solidFill>
                <a:effectLst/>
                <a:latin typeface="Calibri Light" pitchFamily="34" charset="0"/>
                <a:ea typeface="Times New Roman" pitchFamily="18" charset="0"/>
                <a:cs typeface="Calibri Light" pitchFamily="34" charset="0"/>
              </a:rPr>
              <a:t>Industrial Hemp</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a:r>
            <a:b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b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A term used to refer to hemp cultivars grown for their stalks and seeds to produce thousands of products, including food, paper, rope, textile clothing, naturally biodegradable plastic, hemp body care products, and </a:t>
            </a:r>
            <a:r>
              <a:rPr kumimoji="0" lang="en-US" sz="1000" b="0" i="0" u="none" strike="noStrike" cap="none" normalizeH="0" baseline="0" dirty="0" err="1" smtClean="0">
                <a:ln>
                  <a:noFill/>
                </a:ln>
                <a:solidFill>
                  <a:schemeClr val="bg1"/>
                </a:solidFill>
                <a:effectLst/>
                <a:latin typeface="Calibri Light" pitchFamily="34" charset="0"/>
                <a:ea typeface="Times New Roman" pitchFamily="18" charset="0"/>
                <a:cs typeface="Calibri Light" pitchFamily="34" charset="0"/>
              </a:rPr>
              <a:t>cannabidiol</a:t>
            </a:r>
            <a:r>
              <a:rPr kumimoji="0" lang="en-US" sz="1000" b="0" i="0" u="none" strike="noStrike" cap="none" normalizeH="0" baseline="0" dirty="0" smtClean="0">
                <a:ln>
                  <a:noFill/>
                </a:ln>
                <a:solidFill>
                  <a:schemeClr val="bg1"/>
                </a:solidFill>
                <a:effectLst/>
                <a:latin typeface="Calibri Light" pitchFamily="34" charset="0"/>
                <a:ea typeface="Times New Roman" pitchFamily="18" charset="0"/>
                <a:cs typeface="Calibri Light" pitchFamily="34" charset="0"/>
              </a:rPr>
              <a:t> (CBD) hemp oil products, to name a few.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bg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6" name="TextBox 15">
            <a:extLst>
              <a:ext uri="{FF2B5EF4-FFF2-40B4-BE49-F238E27FC236}">
                <a16:creationId xmlns="" xmlns:a16="http://schemas.microsoft.com/office/drawing/2014/main" id="{128FC7FC-563A-435A-8A0D-4E69B5301F28}"/>
              </a:ext>
            </a:extLst>
          </p:cNvPr>
          <p:cNvSpPr txBox="1"/>
          <p:nvPr/>
        </p:nvSpPr>
        <p:spPr>
          <a:xfrm>
            <a:off x="1127086" y="225574"/>
            <a:ext cx="4121189"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Glossary of Terms  </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22" name="Straight Connector 21">
            <a:extLst>
              <a:ext uri="{FF2B5EF4-FFF2-40B4-BE49-F238E27FC236}">
                <a16:creationId xmlns="" xmlns:a16="http://schemas.microsoft.com/office/drawing/2014/main" id="{148B21D5-DBFF-4F58-A8AC-02924E062B8B}"/>
              </a:ext>
            </a:extLst>
          </p:cNvPr>
          <p:cNvCxnSpPr>
            <a:cxnSpLocks/>
          </p:cNvCxnSpPr>
          <p:nvPr/>
        </p:nvCxnSpPr>
        <p:spPr>
          <a:xfrm>
            <a:off x="-21266" y="874785"/>
            <a:ext cx="9165266"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79652" y="6531485"/>
            <a:ext cx="2007223" cy="215444"/>
          </a:xfrm>
          <a:prstGeom prst="rect">
            <a:avLst/>
          </a:prstGeom>
          <a:noFill/>
        </p:spPr>
        <p:txBody>
          <a:bodyPr wrap="square" rtlCol="0">
            <a:spAutoFit/>
          </a:bodyPr>
          <a:lstStyle/>
          <a:p>
            <a:r>
              <a:rPr lang="en-US" sz="800" dirty="0" smtClean="0">
                <a:solidFill>
                  <a:schemeClr val="bg1">
                    <a:lumMod val="75000"/>
                  </a:schemeClr>
                </a:solidFill>
              </a:rPr>
              <a:t>© </a:t>
            </a:r>
            <a:r>
              <a:rPr lang="en-US" sz="800" dirty="0" smtClean="0">
                <a:solidFill>
                  <a:schemeClr val="bg1">
                    <a:lumMod val="75000"/>
                  </a:schemeClr>
                </a:solidFill>
                <a:latin typeface="Calibri" pitchFamily="34" charset="0"/>
                <a:cs typeface="Calibri" pitchFamily="34" charset="0"/>
              </a:rPr>
              <a:t>2020 </a:t>
            </a:r>
            <a:r>
              <a:rPr lang="en-US" sz="800" dirty="0" err="1" smtClean="0">
                <a:solidFill>
                  <a:schemeClr val="bg1">
                    <a:lumMod val="75000"/>
                  </a:schemeClr>
                </a:solidFill>
                <a:latin typeface="Calibri" pitchFamily="34" charset="0"/>
                <a:cs typeface="Calibri" pitchFamily="34" charset="0"/>
              </a:rPr>
              <a:t>HyperNovaTN</a:t>
            </a:r>
            <a:r>
              <a:rPr lang="en-US" sz="800" dirty="0" smtClean="0">
                <a:solidFill>
                  <a:schemeClr val="bg1">
                    <a:lumMod val="75000"/>
                  </a:schemeClr>
                </a:solidFill>
                <a:latin typeface="Calibri" pitchFamily="34" charset="0"/>
                <a:cs typeface="Calibri" pitchFamily="34" charset="0"/>
              </a:rPr>
              <a:t>, LLC    </a:t>
            </a:r>
            <a:endParaRPr lang="en-US" sz="800" dirty="0">
              <a:solidFill>
                <a:schemeClr val="bg1">
                  <a:lumMod val="75000"/>
                </a:schemeClr>
              </a:solidFill>
              <a:latin typeface="Calibri" pitchFamily="34" charset="0"/>
              <a:cs typeface="Calibri" pitchFamily="34" charset="0"/>
            </a:endParaRPr>
          </a:p>
        </p:txBody>
      </p:sp>
      <p:sp>
        <p:nvSpPr>
          <p:cNvPr id="26" name="TextBox 25"/>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28</a:t>
            </a:r>
            <a:endParaRPr lang="en-US" dirty="0">
              <a:solidFill>
                <a:schemeClr val="bg1"/>
              </a:solidFill>
            </a:endParaRPr>
          </a:p>
        </p:txBody>
      </p:sp>
      <p:sp>
        <p:nvSpPr>
          <p:cNvPr id="11" name="Rectangle 10"/>
          <p:cNvSpPr/>
          <p:nvPr/>
        </p:nvSpPr>
        <p:spPr>
          <a:xfrm>
            <a:off x="5274092" y="386834"/>
            <a:ext cx="3640420" cy="307777"/>
          </a:xfrm>
          <a:prstGeom prst="rect">
            <a:avLst/>
          </a:prstGeom>
        </p:spPr>
        <p:txBody>
          <a:bodyPr wrap="none">
            <a:spAutoFit/>
          </a:bodyPr>
          <a:lstStyle/>
          <a:p>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3" action="ppaction://hlinksldjump"/>
              </a:rPr>
              <a:t>B</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3" action="ppaction://hlinksldjump"/>
              </a:rPr>
              <a:t>C</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4" action="ppaction://hlinksldjump"/>
              </a:rPr>
              <a:t>D</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5" action="ppaction://hlinksldjump"/>
              </a:rPr>
              <a:t>E</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5" action="ppaction://hlinksldjump"/>
              </a:rPr>
              <a:t>F</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6" action="ppaction://hlinksldjump"/>
              </a:rPr>
              <a:t>H</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I</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M</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P</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S</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T</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V</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W</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endParaRPr lang="en-US" sz="1400" dirty="0"/>
          </a:p>
        </p:txBody>
      </p:sp>
    </p:spTree>
    <p:extLst>
      <p:ext uri="{BB962C8B-B14F-4D97-AF65-F5344CB8AC3E}">
        <p14:creationId xmlns="" xmlns:p14="http://schemas.microsoft.com/office/powerpoint/2010/main" val="1584150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DF0B009E-0016-4542-8AFB-A5B01456D6F4}"/>
              </a:ext>
            </a:extLst>
          </p:cNvPr>
          <p:cNvSpPr/>
          <p:nvPr/>
        </p:nvSpPr>
        <p:spPr>
          <a:xfrm rot="20711217">
            <a:off x="6003139" y="44753"/>
            <a:ext cx="1932675"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CFD09B5-4A6B-4107-AA5F-11D33C4B29D2}"/>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5F02CA2A-AE3D-490E-A8EB-82F6C1B0476C}"/>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
          <p:cNvPicPr>
            <a:picLocks noChangeAspect="1" noChangeArrowheads="1"/>
          </p:cNvPicPr>
          <p:nvPr/>
        </p:nvPicPr>
        <p:blipFill>
          <a:blip r:embed="rId2" cstate="print"/>
          <a:srcRect/>
          <a:stretch>
            <a:fillRect/>
          </a:stretch>
        </p:blipFill>
        <p:spPr bwMode="auto">
          <a:xfrm>
            <a:off x="323377" y="127593"/>
            <a:ext cx="692030" cy="685800"/>
          </a:xfrm>
          <a:prstGeom prst="rect">
            <a:avLst/>
          </a:prstGeom>
          <a:noFill/>
          <a:ln w="9525">
            <a:noFill/>
            <a:miter lim="800000"/>
            <a:headEnd/>
            <a:tailEnd/>
          </a:ln>
          <a:effectLst/>
        </p:spPr>
      </p:pic>
      <p:sp>
        <p:nvSpPr>
          <p:cNvPr id="10" name="TextBox 9"/>
          <p:cNvSpPr txBox="1"/>
          <p:nvPr/>
        </p:nvSpPr>
        <p:spPr>
          <a:xfrm>
            <a:off x="1181100" y="1143000"/>
            <a:ext cx="6076950" cy="6617196"/>
          </a:xfrm>
          <a:prstGeom prst="rect">
            <a:avLst/>
          </a:prstGeom>
          <a:noFill/>
        </p:spPr>
        <p:txBody>
          <a:bodyPr wrap="square" rtlCol="0">
            <a:spAutoFit/>
          </a:bodyPr>
          <a:lstStyle/>
          <a:p>
            <a:pPr lvl="0" defTabSz="914400" eaLnBrk="0" fontAlgn="base" hangingPunct="0">
              <a:spcBef>
                <a:spcPct val="0"/>
              </a:spcBef>
              <a:spcAft>
                <a:spcPct val="0"/>
              </a:spcAft>
            </a:pPr>
            <a:r>
              <a:rPr lang="en-US" sz="1200" b="1" dirty="0" smtClean="0">
                <a:solidFill>
                  <a:srgbClr val="FFC000"/>
                </a:solidFill>
                <a:latin typeface="Calibri Light" pitchFamily="34" charset="0"/>
                <a:ea typeface="Times New Roman" pitchFamily="18" charset="0"/>
                <a:cs typeface="Calibri Light" pitchFamily="34" charset="0"/>
              </a:rPr>
              <a:t>Isolate</a:t>
            </a:r>
            <a:r>
              <a:rPr lang="en-US" sz="1000" dirty="0" smtClean="0">
                <a:solidFill>
                  <a:schemeClr val="bg1"/>
                </a:solidFill>
                <a:latin typeface="Calibri Light" pitchFamily="34" charset="0"/>
                <a:ea typeface="Times New Roman" pitchFamily="18" charset="0"/>
                <a:cs typeface="Calibri Light" pitchFamily="34" charset="0"/>
              </a:rPr>
              <a:t/>
            </a:r>
            <a:br>
              <a:rPr lang="en-US" sz="1000" dirty="0" smtClean="0">
                <a:solidFill>
                  <a:schemeClr val="bg1"/>
                </a:solidFill>
                <a:latin typeface="Calibri Light" pitchFamily="34" charset="0"/>
                <a:ea typeface="Times New Roman" pitchFamily="18" charset="0"/>
                <a:cs typeface="Calibri Light" pitchFamily="34" charset="0"/>
              </a:rPr>
            </a:br>
            <a:r>
              <a:rPr lang="en-US" sz="1000" dirty="0" smtClean="0">
                <a:solidFill>
                  <a:schemeClr val="bg1"/>
                </a:solidFill>
                <a:latin typeface="Calibri Light" pitchFamily="34" charset="0"/>
                <a:ea typeface="Times New Roman" pitchFamily="18" charset="0"/>
                <a:cs typeface="Calibri Light" pitchFamily="34" charset="0"/>
              </a:rPr>
              <a:t>The purest form of CBD. Isolate, or CBD isolate, is made from all-natural hemp oil that undergoes a purification process to eliminate all other compounds found in the plant, including </a:t>
            </a:r>
            <a:r>
              <a:rPr lang="en-US" sz="1000" dirty="0" err="1" smtClean="0">
                <a:solidFill>
                  <a:schemeClr val="bg1"/>
                </a:solidFill>
                <a:latin typeface="Calibri Light" pitchFamily="34" charset="0"/>
                <a:ea typeface="Times New Roman" pitchFamily="18" charset="0"/>
                <a:cs typeface="Calibri Light" pitchFamily="34" charset="0"/>
              </a:rPr>
              <a:t>terpenes</a:t>
            </a:r>
            <a:r>
              <a:rPr lang="en-US" sz="1000" dirty="0" smtClean="0">
                <a:solidFill>
                  <a:schemeClr val="bg1"/>
                </a:solidFill>
                <a:latin typeface="Calibri Light" pitchFamily="34" charset="0"/>
                <a:ea typeface="Times New Roman" pitchFamily="18" charset="0"/>
                <a:cs typeface="Calibri Light" pitchFamily="34" charset="0"/>
              </a:rPr>
              <a:t>, </a:t>
            </a:r>
            <a:r>
              <a:rPr lang="en-US" sz="1000" dirty="0" err="1" smtClean="0">
                <a:solidFill>
                  <a:schemeClr val="bg1"/>
                </a:solidFill>
                <a:latin typeface="Calibri Light" pitchFamily="34" charset="0"/>
                <a:ea typeface="Times New Roman" pitchFamily="18" charset="0"/>
                <a:cs typeface="Calibri Light" pitchFamily="34" charset="0"/>
              </a:rPr>
              <a:t>flavonoids</a:t>
            </a:r>
            <a:r>
              <a:rPr lang="en-US" sz="1000" dirty="0" smtClean="0">
                <a:solidFill>
                  <a:schemeClr val="bg1"/>
                </a:solidFill>
                <a:latin typeface="Calibri Light" pitchFamily="34" charset="0"/>
                <a:ea typeface="Times New Roman" pitchFamily="18" charset="0"/>
                <a:cs typeface="Calibri Light" pitchFamily="34" charset="0"/>
              </a:rPr>
              <a:t>, plant parts, other trace </a:t>
            </a:r>
            <a:r>
              <a:rPr lang="en-US" sz="1000" dirty="0" err="1" smtClean="0">
                <a:solidFill>
                  <a:schemeClr val="bg1"/>
                </a:solidFill>
                <a:latin typeface="Calibri Light" pitchFamily="34" charset="0"/>
                <a:ea typeface="Times New Roman" pitchFamily="18" charset="0"/>
                <a:cs typeface="Calibri Light" pitchFamily="34" charset="0"/>
              </a:rPr>
              <a:t>cannabinoids</a:t>
            </a:r>
            <a:r>
              <a:rPr lang="en-US" sz="1000" dirty="0" smtClean="0">
                <a:solidFill>
                  <a:schemeClr val="bg1"/>
                </a:solidFill>
                <a:latin typeface="Calibri Light" pitchFamily="34" charset="0"/>
                <a:ea typeface="Times New Roman" pitchFamily="18" charset="0"/>
                <a:cs typeface="Calibri Light" pitchFamily="34" charset="0"/>
              </a:rPr>
              <a:t>, and more. Isolate comes in the form of a fine white powder made up of 99% pure CBD.</a:t>
            </a:r>
          </a:p>
          <a:p>
            <a:pPr lvl="0" defTabSz="914400" eaLnBrk="0" fontAlgn="base" hangingPunct="0">
              <a:spcBef>
                <a:spcPct val="0"/>
              </a:spcBef>
              <a:spcAft>
                <a:spcPct val="0"/>
              </a:spcAft>
            </a:pPr>
            <a:endParaRPr lang="en-US" sz="1000" b="1" dirty="0" smtClean="0">
              <a:solidFill>
                <a:schemeClr val="bg1"/>
              </a:solidFill>
              <a:latin typeface="Calibri Light" pitchFamily="34" charset="0"/>
              <a:ea typeface="Times New Roman" pitchFamily="18" charset="0"/>
              <a:cs typeface="Calibri Light" pitchFamily="34" charset="0"/>
            </a:endParaRPr>
          </a:p>
          <a:p>
            <a:r>
              <a:rPr lang="en-US" sz="1200" b="1" dirty="0" smtClean="0">
                <a:solidFill>
                  <a:srgbClr val="FFC000"/>
                </a:solidFill>
                <a:latin typeface="Calibri Light" pitchFamily="34" charset="0"/>
                <a:ea typeface="Times New Roman" pitchFamily="18" charset="0"/>
                <a:cs typeface="Calibri Light" pitchFamily="34" charset="0"/>
              </a:rPr>
              <a:t>Marijuana</a:t>
            </a:r>
            <a:r>
              <a:rPr lang="en-US" sz="1000" dirty="0" smtClean="0">
                <a:solidFill>
                  <a:schemeClr val="bg1"/>
                </a:solidFill>
                <a:latin typeface="Calibri Light" pitchFamily="34" charset="0"/>
                <a:ea typeface="Times New Roman" pitchFamily="18" charset="0"/>
                <a:cs typeface="Calibri Light" pitchFamily="34" charset="0"/>
              </a:rPr>
              <a:t/>
            </a:r>
            <a:br>
              <a:rPr lang="en-US" sz="1000" dirty="0" smtClean="0">
                <a:solidFill>
                  <a:schemeClr val="bg1"/>
                </a:solidFill>
                <a:latin typeface="Calibri Light" pitchFamily="34" charset="0"/>
                <a:ea typeface="Times New Roman" pitchFamily="18" charset="0"/>
                <a:cs typeface="Calibri Light" pitchFamily="34" charset="0"/>
              </a:rPr>
            </a:br>
            <a:r>
              <a:rPr lang="en-US" sz="1000" dirty="0" smtClean="0">
                <a:solidFill>
                  <a:schemeClr val="bg1"/>
                </a:solidFill>
                <a:latin typeface="Calibri Light" pitchFamily="34" charset="0"/>
                <a:ea typeface="Times New Roman" pitchFamily="18" charset="0"/>
                <a:cs typeface="Calibri Light" pitchFamily="34" charset="0"/>
              </a:rPr>
              <a:t>The intoxicating member of the Cannabis sativa L. plant species. Marijuana is grown to encourage the production of flowers that are high in </a:t>
            </a:r>
            <a:r>
              <a:rPr lang="en-US" sz="1000" dirty="0" err="1" smtClean="0">
                <a:solidFill>
                  <a:schemeClr val="bg1"/>
                </a:solidFill>
                <a:latin typeface="Calibri Light" pitchFamily="34" charset="0"/>
                <a:ea typeface="Times New Roman" pitchFamily="18" charset="0"/>
                <a:cs typeface="Calibri Light" pitchFamily="34" charset="0"/>
              </a:rPr>
              <a:t>tetrahydrocannabinol</a:t>
            </a:r>
            <a:r>
              <a:rPr lang="en-US" sz="1000" dirty="0" smtClean="0">
                <a:solidFill>
                  <a:schemeClr val="bg1"/>
                </a:solidFill>
                <a:latin typeface="Calibri Light" pitchFamily="34" charset="0"/>
                <a:ea typeface="Times New Roman" pitchFamily="18" charset="0"/>
                <a:cs typeface="Calibri Light" pitchFamily="34" charset="0"/>
              </a:rPr>
              <a:t> (THC), the </a:t>
            </a:r>
            <a:r>
              <a:rPr lang="en-US" sz="1000" dirty="0" err="1" smtClean="0">
                <a:solidFill>
                  <a:schemeClr val="bg1"/>
                </a:solidFill>
                <a:latin typeface="Calibri Light" pitchFamily="34" charset="0"/>
                <a:ea typeface="Times New Roman" pitchFamily="18" charset="0"/>
                <a:cs typeface="Calibri Light" pitchFamily="34" charset="0"/>
              </a:rPr>
              <a:t>phytocannabinoid</a:t>
            </a:r>
            <a:r>
              <a:rPr lang="en-US" sz="1000" dirty="0" smtClean="0">
                <a:solidFill>
                  <a:schemeClr val="bg1"/>
                </a:solidFill>
                <a:latin typeface="Calibri Light" pitchFamily="34" charset="0"/>
                <a:ea typeface="Times New Roman" pitchFamily="18" charset="0"/>
                <a:cs typeface="Calibri Light" pitchFamily="34" charset="0"/>
              </a:rPr>
              <a:t> responsible for euphoric effects. Marijuana remains illegal at the U.S. federal level.</a:t>
            </a:r>
            <a:r>
              <a:rPr lang="en-US" sz="1000" dirty="0" smtClean="0">
                <a:solidFill>
                  <a:schemeClr val="bg1"/>
                </a:solidFill>
                <a:latin typeface="Calibri Light" pitchFamily="34" charset="0"/>
                <a:cs typeface="Calibri Light" pitchFamily="34" charset="0"/>
              </a:rPr>
              <a:t> </a:t>
            </a:r>
          </a:p>
          <a:p>
            <a:endParaRPr lang="en-US" sz="1000" dirty="0" smtClean="0">
              <a:solidFill>
                <a:schemeClr val="bg1"/>
              </a:solidFill>
              <a:latin typeface="Calibri Light" pitchFamily="34" charset="0"/>
              <a:cs typeface="Calibri Light" pitchFamily="34" charset="0"/>
            </a:endParaRPr>
          </a:p>
          <a:p>
            <a:r>
              <a:rPr lang="en-US" sz="1200" b="1" dirty="0" err="1" smtClean="0">
                <a:solidFill>
                  <a:srgbClr val="FFC000"/>
                </a:solidFill>
                <a:latin typeface="Calibri Light" pitchFamily="34" charset="0"/>
                <a:cs typeface="Calibri Light" pitchFamily="34" charset="0"/>
              </a:rPr>
              <a:t>Phytocannabinoid</a:t>
            </a:r>
            <a:r>
              <a:rPr lang="en-US" sz="1000" dirty="0" smtClean="0">
                <a:solidFill>
                  <a:schemeClr val="bg1"/>
                </a:solidFill>
                <a:latin typeface="Calibri Light" pitchFamily="34" charset="0"/>
                <a:cs typeface="Calibri Light" pitchFamily="34" charset="0"/>
              </a:rPr>
              <a:t/>
            </a:r>
            <a:br>
              <a:rPr lang="en-US" sz="1000" dirty="0" smtClean="0">
                <a:solidFill>
                  <a:schemeClr val="bg1"/>
                </a:solidFill>
                <a:latin typeface="Calibri Light" pitchFamily="34" charset="0"/>
                <a:cs typeface="Calibri Light" pitchFamily="34" charset="0"/>
              </a:rPr>
            </a:br>
            <a:r>
              <a:rPr lang="en-US" sz="1000" dirty="0" smtClean="0">
                <a:solidFill>
                  <a:schemeClr val="bg1"/>
                </a:solidFill>
                <a:latin typeface="Calibri Light" pitchFamily="34" charset="0"/>
                <a:cs typeface="Calibri Light" pitchFamily="34" charset="0"/>
              </a:rPr>
              <a:t>A term used to describe </a:t>
            </a:r>
            <a:r>
              <a:rPr lang="en-US" sz="1000" dirty="0" err="1" smtClean="0">
                <a:solidFill>
                  <a:schemeClr val="bg1"/>
                </a:solidFill>
                <a:latin typeface="Calibri Light" pitchFamily="34" charset="0"/>
                <a:cs typeface="Calibri Light" pitchFamily="34" charset="0"/>
              </a:rPr>
              <a:t>cannabinoids</a:t>
            </a:r>
            <a:r>
              <a:rPr lang="en-US" sz="1000" dirty="0" smtClean="0">
                <a:solidFill>
                  <a:schemeClr val="bg1"/>
                </a:solidFill>
                <a:latin typeface="Calibri Light" pitchFamily="34" charset="0"/>
                <a:cs typeface="Calibri Light" pitchFamily="34" charset="0"/>
              </a:rPr>
              <a:t> that naturally occur in plants, including cannabis. There are more than 110 </a:t>
            </a:r>
            <a:r>
              <a:rPr lang="en-US" sz="1000" dirty="0" err="1" smtClean="0">
                <a:solidFill>
                  <a:schemeClr val="bg1"/>
                </a:solidFill>
                <a:latin typeface="Calibri Light" pitchFamily="34" charset="0"/>
                <a:cs typeface="Calibri Light" pitchFamily="34" charset="0"/>
              </a:rPr>
              <a:t>phytocannabinoids</a:t>
            </a:r>
            <a:r>
              <a:rPr lang="en-US" sz="1000" dirty="0" smtClean="0">
                <a:solidFill>
                  <a:schemeClr val="bg1"/>
                </a:solidFill>
                <a:latin typeface="Calibri Light" pitchFamily="34" charset="0"/>
                <a:cs typeface="Calibri Light" pitchFamily="34" charset="0"/>
              </a:rPr>
              <a:t> identified so far in the cannabis plant. Two of the most widely recognized are </a:t>
            </a:r>
            <a:r>
              <a:rPr lang="en-US" sz="1000" dirty="0" err="1" smtClean="0">
                <a:solidFill>
                  <a:schemeClr val="bg1"/>
                </a:solidFill>
                <a:latin typeface="Calibri Light" pitchFamily="34" charset="0"/>
                <a:cs typeface="Calibri Light" pitchFamily="34" charset="0"/>
              </a:rPr>
              <a:t>cannabidiol</a:t>
            </a:r>
            <a:r>
              <a:rPr lang="en-US" sz="1000" dirty="0" smtClean="0">
                <a:solidFill>
                  <a:schemeClr val="bg1"/>
                </a:solidFill>
                <a:latin typeface="Calibri Light" pitchFamily="34" charset="0"/>
                <a:cs typeface="Calibri Light" pitchFamily="34" charset="0"/>
              </a:rPr>
              <a:t> (CBD) and </a:t>
            </a:r>
            <a:r>
              <a:rPr lang="en-US" sz="1000" dirty="0" err="1" smtClean="0">
                <a:solidFill>
                  <a:schemeClr val="bg1"/>
                </a:solidFill>
                <a:latin typeface="Calibri Light" pitchFamily="34" charset="0"/>
                <a:cs typeface="Calibri Light" pitchFamily="34" charset="0"/>
              </a:rPr>
              <a:t>tetrahydrocannabinol</a:t>
            </a:r>
            <a:r>
              <a:rPr lang="en-US" sz="1000" dirty="0" smtClean="0">
                <a:solidFill>
                  <a:schemeClr val="bg1"/>
                </a:solidFill>
                <a:latin typeface="Calibri Light" pitchFamily="34" charset="0"/>
                <a:cs typeface="Calibri Light" pitchFamily="34" charset="0"/>
              </a:rPr>
              <a:t> (THC).</a:t>
            </a:r>
          </a:p>
          <a:p>
            <a:endParaRPr lang="en-US" sz="1000" b="1" dirty="0" smtClean="0">
              <a:solidFill>
                <a:schemeClr val="bg1"/>
              </a:solidFill>
              <a:latin typeface="Calibri Light" pitchFamily="34" charset="0"/>
              <a:cs typeface="Calibri Light" pitchFamily="34" charset="0"/>
            </a:endParaRPr>
          </a:p>
          <a:p>
            <a:r>
              <a:rPr lang="en-US" sz="1200" b="1" dirty="0" err="1" smtClean="0">
                <a:solidFill>
                  <a:srgbClr val="FFC000"/>
                </a:solidFill>
                <a:latin typeface="Calibri Light" pitchFamily="34" charset="0"/>
                <a:cs typeface="Calibri Light" pitchFamily="34" charset="0"/>
              </a:rPr>
              <a:t>Phytocannabinoids</a:t>
            </a:r>
            <a:r>
              <a:rPr lang="en-US" sz="1000" dirty="0" smtClean="0">
                <a:solidFill>
                  <a:schemeClr val="bg1"/>
                </a:solidFill>
                <a:latin typeface="Calibri Light" pitchFamily="34" charset="0"/>
                <a:cs typeface="Calibri Light" pitchFamily="34" charset="0"/>
              </a:rPr>
              <a:t/>
            </a:r>
            <a:br>
              <a:rPr lang="en-US" sz="1000" dirty="0" smtClean="0">
                <a:solidFill>
                  <a:schemeClr val="bg1"/>
                </a:solidFill>
                <a:latin typeface="Calibri Light" pitchFamily="34" charset="0"/>
                <a:cs typeface="Calibri Light" pitchFamily="34" charset="0"/>
              </a:rPr>
            </a:br>
            <a:r>
              <a:rPr lang="en-US" sz="1000" dirty="0" smtClean="0">
                <a:solidFill>
                  <a:schemeClr val="bg1"/>
                </a:solidFill>
                <a:latin typeface="Calibri Light" pitchFamily="34" charset="0"/>
                <a:cs typeface="Calibri Light" pitchFamily="34" charset="0"/>
              </a:rPr>
              <a:t> share a similar molecular structure to </a:t>
            </a:r>
            <a:r>
              <a:rPr lang="en-US" sz="1000" dirty="0" err="1" smtClean="0">
                <a:solidFill>
                  <a:schemeClr val="bg1"/>
                </a:solidFill>
                <a:latin typeface="Calibri Light" pitchFamily="34" charset="0"/>
                <a:cs typeface="Calibri Light" pitchFamily="34" charset="0"/>
              </a:rPr>
              <a:t>endocannabinoids</a:t>
            </a:r>
            <a:r>
              <a:rPr lang="en-US" sz="1000" dirty="0" smtClean="0">
                <a:solidFill>
                  <a:schemeClr val="bg1"/>
                </a:solidFill>
                <a:latin typeface="Calibri Light" pitchFamily="34" charset="0"/>
                <a:cs typeface="Calibri Light" pitchFamily="34" charset="0"/>
              </a:rPr>
              <a:t>, or </a:t>
            </a:r>
            <a:r>
              <a:rPr lang="en-US" sz="1000" dirty="0" err="1" smtClean="0">
                <a:solidFill>
                  <a:schemeClr val="bg1"/>
                </a:solidFill>
                <a:latin typeface="Calibri Light" pitchFamily="34" charset="0"/>
                <a:cs typeface="Calibri Light" pitchFamily="34" charset="0"/>
              </a:rPr>
              <a:t>cannabinoids</a:t>
            </a:r>
            <a:r>
              <a:rPr lang="en-US" sz="1000" dirty="0" smtClean="0">
                <a:solidFill>
                  <a:schemeClr val="bg1"/>
                </a:solidFill>
                <a:latin typeface="Calibri Light" pitchFamily="34" charset="0"/>
                <a:cs typeface="Calibri Light" pitchFamily="34" charset="0"/>
              </a:rPr>
              <a:t> that are synthesized by the body. This allows </a:t>
            </a:r>
            <a:r>
              <a:rPr lang="en-US" sz="1000" dirty="0" err="1" smtClean="0">
                <a:solidFill>
                  <a:schemeClr val="bg1"/>
                </a:solidFill>
                <a:latin typeface="Calibri Light" pitchFamily="34" charset="0"/>
                <a:cs typeface="Calibri Light" pitchFamily="34" charset="0"/>
              </a:rPr>
              <a:t>phytocannabinoids</a:t>
            </a:r>
            <a:r>
              <a:rPr lang="en-US" sz="1000" dirty="0" smtClean="0">
                <a:solidFill>
                  <a:schemeClr val="bg1"/>
                </a:solidFill>
                <a:latin typeface="Calibri Light" pitchFamily="34" charset="0"/>
                <a:cs typeface="Calibri Light" pitchFamily="34" charset="0"/>
              </a:rPr>
              <a:t> to interact with </a:t>
            </a:r>
            <a:r>
              <a:rPr lang="en-US" sz="1000" dirty="0" err="1" smtClean="0">
                <a:solidFill>
                  <a:schemeClr val="bg1"/>
                </a:solidFill>
                <a:latin typeface="Calibri Light" pitchFamily="34" charset="0"/>
                <a:cs typeface="Calibri Light" pitchFamily="34" charset="0"/>
              </a:rPr>
              <a:t>cannabinoid</a:t>
            </a:r>
            <a:r>
              <a:rPr lang="en-US" sz="1000" dirty="0" smtClean="0">
                <a:solidFill>
                  <a:schemeClr val="bg1"/>
                </a:solidFill>
                <a:latin typeface="Calibri Light" pitchFamily="34" charset="0"/>
                <a:cs typeface="Calibri Light" pitchFamily="34" charset="0"/>
              </a:rPr>
              <a:t> receptors to influence the behavior of the body’s </a:t>
            </a:r>
            <a:r>
              <a:rPr lang="en-US" sz="1000" dirty="0" err="1" smtClean="0">
                <a:solidFill>
                  <a:schemeClr val="bg1"/>
                </a:solidFill>
                <a:latin typeface="Calibri Light" pitchFamily="34" charset="0"/>
                <a:cs typeface="Calibri Light" pitchFamily="34" charset="0"/>
              </a:rPr>
              <a:t>endocannabinoid</a:t>
            </a:r>
            <a:r>
              <a:rPr lang="en-US" sz="1000" dirty="0" smtClean="0">
                <a:solidFill>
                  <a:schemeClr val="bg1"/>
                </a:solidFill>
                <a:latin typeface="Calibri Light" pitchFamily="34" charset="0"/>
                <a:cs typeface="Calibri Light" pitchFamily="34" charset="0"/>
              </a:rPr>
              <a:t> system.</a:t>
            </a:r>
          </a:p>
          <a:p>
            <a:endParaRPr lang="en-US" sz="1000" dirty="0" smtClean="0">
              <a:solidFill>
                <a:schemeClr val="bg1"/>
              </a:solidFill>
              <a:latin typeface="Calibri Light" pitchFamily="34" charset="0"/>
              <a:cs typeface="Calibri Light" pitchFamily="34" charset="0"/>
            </a:endParaRPr>
          </a:p>
          <a:p>
            <a:r>
              <a:rPr lang="en-US" sz="1200" b="1" dirty="0" err="1" smtClean="0">
                <a:solidFill>
                  <a:srgbClr val="FFC000"/>
                </a:solidFill>
                <a:latin typeface="Calibri Light" pitchFamily="34" charset="0"/>
                <a:cs typeface="Calibri Light" pitchFamily="34" charset="0"/>
              </a:rPr>
              <a:t>Phytochemical</a:t>
            </a:r>
            <a:r>
              <a:rPr lang="en-US" sz="1000" dirty="0" smtClean="0">
                <a:solidFill>
                  <a:schemeClr val="bg1"/>
                </a:solidFill>
                <a:latin typeface="Calibri Light" pitchFamily="34" charset="0"/>
                <a:cs typeface="Calibri Light" pitchFamily="34" charset="0"/>
              </a:rPr>
              <a:t/>
            </a:r>
            <a:br>
              <a:rPr lang="en-US" sz="1000" dirty="0" smtClean="0">
                <a:solidFill>
                  <a:schemeClr val="bg1"/>
                </a:solidFill>
                <a:latin typeface="Calibri Light" pitchFamily="34" charset="0"/>
                <a:cs typeface="Calibri Light" pitchFamily="34" charset="0"/>
              </a:rPr>
            </a:br>
            <a:r>
              <a:rPr lang="en-US" sz="1000" dirty="0" smtClean="0">
                <a:solidFill>
                  <a:schemeClr val="bg1"/>
                </a:solidFill>
                <a:latin typeface="Calibri Light" pitchFamily="34" charset="0"/>
                <a:cs typeface="Calibri Light" pitchFamily="34" charset="0"/>
              </a:rPr>
              <a:t>Used to describe the entire spectrum of chemical compounds found in plants. In cannabis, </a:t>
            </a:r>
            <a:r>
              <a:rPr lang="en-US" sz="1000" dirty="0" err="1" smtClean="0">
                <a:solidFill>
                  <a:schemeClr val="bg1"/>
                </a:solidFill>
                <a:latin typeface="Calibri Light" pitchFamily="34" charset="0"/>
                <a:cs typeface="Calibri Light" pitchFamily="34" charset="0"/>
              </a:rPr>
              <a:t>phytochemicals</a:t>
            </a:r>
            <a:r>
              <a:rPr lang="en-US" sz="1000" dirty="0" smtClean="0">
                <a:solidFill>
                  <a:schemeClr val="bg1"/>
                </a:solidFill>
                <a:latin typeface="Calibri Light" pitchFamily="34" charset="0"/>
                <a:cs typeface="Calibri Light" pitchFamily="34" charset="0"/>
              </a:rPr>
              <a:t> include </a:t>
            </a:r>
            <a:r>
              <a:rPr lang="en-US" sz="1000" dirty="0" err="1" smtClean="0">
                <a:solidFill>
                  <a:schemeClr val="bg1"/>
                </a:solidFill>
                <a:latin typeface="Calibri Light" pitchFamily="34" charset="0"/>
                <a:cs typeface="Calibri Light" pitchFamily="34" charset="0"/>
              </a:rPr>
              <a:t>cannabinoids</a:t>
            </a:r>
            <a:r>
              <a:rPr lang="en-US" sz="1000" dirty="0" smtClean="0">
                <a:solidFill>
                  <a:schemeClr val="bg1"/>
                </a:solidFill>
                <a:latin typeface="Calibri Light" pitchFamily="34" charset="0"/>
                <a:cs typeface="Calibri Light" pitchFamily="34" charset="0"/>
              </a:rPr>
              <a:t>, </a:t>
            </a:r>
            <a:r>
              <a:rPr lang="en-US" sz="1000" dirty="0" err="1" smtClean="0">
                <a:solidFill>
                  <a:schemeClr val="bg1"/>
                </a:solidFill>
                <a:latin typeface="Calibri Light" pitchFamily="34" charset="0"/>
                <a:cs typeface="Calibri Light" pitchFamily="34" charset="0"/>
              </a:rPr>
              <a:t>flavonoids</a:t>
            </a:r>
            <a:r>
              <a:rPr lang="en-US" sz="1000" dirty="0" smtClean="0">
                <a:solidFill>
                  <a:schemeClr val="bg1"/>
                </a:solidFill>
                <a:latin typeface="Calibri Light" pitchFamily="34" charset="0"/>
                <a:cs typeface="Calibri Light" pitchFamily="34" charset="0"/>
              </a:rPr>
              <a:t>, </a:t>
            </a:r>
            <a:r>
              <a:rPr lang="en-US" sz="1000" dirty="0" err="1" smtClean="0">
                <a:solidFill>
                  <a:schemeClr val="bg1"/>
                </a:solidFill>
                <a:latin typeface="Calibri Light" pitchFamily="34" charset="0"/>
                <a:cs typeface="Calibri Light" pitchFamily="34" charset="0"/>
              </a:rPr>
              <a:t>terpenes</a:t>
            </a:r>
            <a:r>
              <a:rPr lang="en-US" sz="1000" dirty="0" smtClean="0">
                <a:solidFill>
                  <a:schemeClr val="bg1"/>
                </a:solidFill>
                <a:latin typeface="Calibri Light" pitchFamily="34" charset="0"/>
                <a:cs typeface="Calibri Light" pitchFamily="34" charset="0"/>
              </a:rPr>
              <a:t>, as well as essential vitamins and minerals, fatty acids, fiber, protein, and chlorophyll.</a:t>
            </a:r>
            <a:endParaRPr lang="en-US" sz="1000" b="1" dirty="0" smtClean="0">
              <a:solidFill>
                <a:schemeClr val="bg1"/>
              </a:solidFill>
              <a:latin typeface="Calibri Light" pitchFamily="34" charset="0"/>
              <a:cs typeface="Calibri Light" pitchFamily="34" charset="0"/>
            </a:endParaRPr>
          </a:p>
          <a:p>
            <a:endParaRPr lang="en-US" sz="1200" b="1" dirty="0" smtClean="0">
              <a:solidFill>
                <a:srgbClr val="FFC000"/>
              </a:solidFill>
              <a:latin typeface="Calibri Light" pitchFamily="34" charset="0"/>
              <a:cs typeface="Calibri Light" pitchFamily="34" charset="0"/>
            </a:endParaRPr>
          </a:p>
          <a:p>
            <a:r>
              <a:rPr lang="en-US" sz="1200" b="1" dirty="0" smtClean="0">
                <a:solidFill>
                  <a:srgbClr val="FFC000"/>
                </a:solidFill>
                <a:latin typeface="Calibri Light" pitchFamily="34" charset="0"/>
                <a:cs typeface="Calibri Light" pitchFamily="34" charset="0"/>
              </a:rPr>
              <a:t>Psychoactive</a:t>
            </a:r>
            <a:r>
              <a:rPr lang="en-US" sz="1000" dirty="0" smtClean="0">
                <a:solidFill>
                  <a:schemeClr val="bg1"/>
                </a:solidFill>
                <a:latin typeface="Calibri Light" pitchFamily="34" charset="0"/>
                <a:cs typeface="Calibri Light" pitchFamily="34" charset="0"/>
              </a:rPr>
              <a:t/>
            </a:r>
            <a:br>
              <a:rPr lang="en-US" sz="1000" dirty="0" smtClean="0">
                <a:solidFill>
                  <a:schemeClr val="bg1"/>
                </a:solidFill>
                <a:latin typeface="Calibri Light" pitchFamily="34" charset="0"/>
                <a:cs typeface="Calibri Light" pitchFamily="34" charset="0"/>
              </a:rPr>
            </a:br>
            <a:r>
              <a:rPr lang="en-US" sz="1000" dirty="0" smtClean="0">
                <a:solidFill>
                  <a:schemeClr val="bg1"/>
                </a:solidFill>
                <a:latin typeface="Calibri Light" pitchFamily="34" charset="0"/>
                <a:cs typeface="Calibri Light" pitchFamily="34" charset="0"/>
              </a:rPr>
              <a:t>A term used to describe a substance that affects the mind. CBD is often mischaracterized in sources as ‘non-psychoactive,’ when in reality CBD has demonstrated influence on one of the body’s major native regulatory networks, the </a:t>
            </a:r>
            <a:r>
              <a:rPr lang="en-US" sz="1000" dirty="0" err="1" smtClean="0">
                <a:solidFill>
                  <a:schemeClr val="bg1"/>
                </a:solidFill>
                <a:latin typeface="Calibri Light" pitchFamily="34" charset="0"/>
                <a:cs typeface="Calibri Light" pitchFamily="34" charset="0"/>
              </a:rPr>
              <a:t>endocannabinoid</a:t>
            </a:r>
            <a:r>
              <a:rPr lang="en-US" sz="1000" dirty="0" smtClean="0">
                <a:solidFill>
                  <a:schemeClr val="bg1"/>
                </a:solidFill>
                <a:latin typeface="Calibri Light" pitchFamily="34" charset="0"/>
                <a:cs typeface="Calibri Light" pitchFamily="34" charset="0"/>
              </a:rPr>
              <a:t> system. CBD’s interaction with the </a:t>
            </a:r>
            <a:r>
              <a:rPr lang="en-US" sz="1000" dirty="0" err="1" smtClean="0">
                <a:solidFill>
                  <a:schemeClr val="bg1"/>
                </a:solidFill>
                <a:latin typeface="Calibri Light" pitchFamily="34" charset="0"/>
                <a:cs typeface="Calibri Light" pitchFamily="34" charset="0"/>
              </a:rPr>
              <a:t>endocannabinoid</a:t>
            </a:r>
            <a:r>
              <a:rPr lang="en-US" sz="1000" dirty="0" smtClean="0">
                <a:solidFill>
                  <a:schemeClr val="bg1"/>
                </a:solidFill>
                <a:latin typeface="Calibri Light" pitchFamily="34" charset="0"/>
                <a:cs typeface="Calibri Light" pitchFamily="34" charset="0"/>
              </a:rPr>
              <a:t> system alters the release of neurotransmitters in the brain and elsewhere, naturally promoting balance in the body and its functions.</a:t>
            </a:r>
            <a:br>
              <a:rPr lang="en-US" sz="1000" dirty="0" smtClean="0">
                <a:solidFill>
                  <a:schemeClr val="bg1"/>
                </a:solidFill>
                <a:latin typeface="Calibri Light" pitchFamily="34" charset="0"/>
                <a:cs typeface="Calibri Light" pitchFamily="34" charset="0"/>
              </a:rPr>
            </a:br>
            <a:r>
              <a:rPr lang="en-US" sz="1000" dirty="0" smtClean="0">
                <a:solidFill>
                  <a:schemeClr val="bg1"/>
                </a:solidFill>
                <a:latin typeface="Calibri Light" pitchFamily="34" charset="0"/>
                <a:cs typeface="Calibri Light" pitchFamily="34" charset="0"/>
              </a:rPr>
              <a:t>Rather than CBD being labeled as non-psychoactive, a more accurate description would be that CBD is ‘non-intoxicating,’ because the compound does not elicit any euphoric effects.</a:t>
            </a:r>
          </a:p>
          <a:p>
            <a:endParaRPr lang="en-US" sz="1000" b="1" dirty="0" smtClean="0">
              <a:solidFill>
                <a:schemeClr val="bg1"/>
              </a:solidFill>
            </a:endParaRPr>
          </a:p>
          <a:p>
            <a:endParaRPr lang="en-US" sz="1000" b="1" dirty="0" smtClean="0">
              <a:solidFill>
                <a:schemeClr val="bg1"/>
              </a:solidFill>
            </a:endParaRPr>
          </a:p>
          <a:p>
            <a:pPr lvl="0" defTabSz="914400" eaLnBrk="0" fontAlgn="base" hangingPunct="0">
              <a:spcBef>
                <a:spcPct val="0"/>
              </a:spcBef>
              <a:spcAft>
                <a:spcPct val="0"/>
              </a:spcAft>
            </a:pPr>
            <a:endParaRPr lang="en-US" sz="1000" dirty="0" smtClean="0">
              <a:solidFill>
                <a:schemeClr val="bg1"/>
              </a:solidFill>
              <a:latin typeface="Calibri Light" pitchFamily="34" charset="0"/>
              <a:ea typeface="Times New Roman" pitchFamily="18" charset="0"/>
              <a:cs typeface="Calibri Light" pitchFamily="34" charset="0"/>
            </a:endParaRPr>
          </a:p>
          <a:p>
            <a:pPr lvl="0" defTabSz="914400" eaLnBrk="0" fontAlgn="base" hangingPunct="0">
              <a:spcBef>
                <a:spcPct val="0"/>
              </a:spcBef>
              <a:spcAft>
                <a:spcPct val="0"/>
              </a:spcAft>
            </a:pPr>
            <a:endParaRPr lang="en-US" sz="1000" dirty="0" smtClean="0">
              <a:solidFill>
                <a:schemeClr val="bg1"/>
              </a:solidFill>
              <a:latin typeface="Calibri Light" pitchFamily="34" charset="0"/>
              <a:ea typeface="Times New Roman" pitchFamily="18" charset="0"/>
              <a:cs typeface="Calibri Light" pitchFamily="34" charset="0"/>
            </a:endParaRPr>
          </a:p>
          <a:p>
            <a:pPr lvl="0" defTabSz="914400" eaLnBrk="0" fontAlgn="base" hangingPunct="0">
              <a:spcBef>
                <a:spcPct val="0"/>
              </a:spcBef>
              <a:spcAft>
                <a:spcPct val="0"/>
              </a:spcAft>
            </a:pPr>
            <a:endParaRPr lang="en-US" sz="1000" dirty="0" smtClean="0">
              <a:solidFill>
                <a:schemeClr val="bg1"/>
              </a:solidFill>
              <a:latin typeface="Calibri Light" pitchFamily="34" charset="0"/>
              <a:ea typeface="Times New Roman" pitchFamily="18" charset="0"/>
              <a:cs typeface="Calibri Light" pitchFamily="34" charset="0"/>
            </a:endParaRPr>
          </a:p>
          <a:p>
            <a:pPr lvl="0" defTabSz="914400" eaLnBrk="0" fontAlgn="base" hangingPunct="0">
              <a:spcBef>
                <a:spcPct val="0"/>
              </a:spcBef>
              <a:spcAft>
                <a:spcPct val="0"/>
              </a:spcAft>
            </a:pPr>
            <a:endParaRPr lang="en-US" sz="1000" b="1" dirty="0" smtClean="0">
              <a:solidFill>
                <a:schemeClr val="bg1"/>
              </a:solidFill>
              <a:latin typeface="Calibri Light" pitchFamily="34" charset="0"/>
              <a:ea typeface="Times New Roman" pitchFamily="18" charset="0"/>
              <a:cs typeface="Calibri Light" pitchFamily="34" charset="0"/>
            </a:endParaRPr>
          </a:p>
          <a:p>
            <a:pPr lvl="0" defTabSz="914400" eaLnBrk="0" fontAlgn="base" hangingPunct="0">
              <a:spcBef>
                <a:spcPct val="0"/>
              </a:spcBef>
              <a:spcAft>
                <a:spcPct val="0"/>
              </a:spcAft>
            </a:pPr>
            <a:endParaRPr lang="en-US" sz="1000" b="1" dirty="0" smtClean="0">
              <a:solidFill>
                <a:schemeClr val="bg1"/>
              </a:solidFill>
              <a:latin typeface="Calibri Light" pitchFamily="34" charset="0"/>
              <a:ea typeface="Times New Roman" pitchFamily="18" charset="0"/>
              <a:cs typeface="Calibri Light" pitchFamily="34" charset="0"/>
            </a:endParaRPr>
          </a:p>
          <a:p>
            <a:pPr lvl="0" defTabSz="914400" eaLnBrk="0" fontAlgn="base" hangingPunct="0">
              <a:spcBef>
                <a:spcPct val="0"/>
              </a:spcBef>
              <a:spcAft>
                <a:spcPct val="0"/>
              </a:spcAft>
            </a:pPr>
            <a:endParaRPr lang="en-US" sz="1000" b="1" dirty="0" smtClean="0">
              <a:solidFill>
                <a:schemeClr val="bg1"/>
              </a:solidFill>
              <a:latin typeface="Cambria" pitchFamily="18" charset="0"/>
              <a:ea typeface="Times New Roman" pitchFamily="18" charset="0"/>
              <a:cs typeface="Times New Roman" pitchFamily="18" charset="0"/>
            </a:endParaRPr>
          </a:p>
        </p:txBody>
      </p:sp>
      <p:sp>
        <p:nvSpPr>
          <p:cNvPr id="13" name="TextBox 12">
            <a:extLst>
              <a:ext uri="{FF2B5EF4-FFF2-40B4-BE49-F238E27FC236}">
                <a16:creationId xmlns="" xmlns:a16="http://schemas.microsoft.com/office/drawing/2014/main" id="{128FC7FC-563A-435A-8A0D-4E69B5301F28}"/>
              </a:ext>
            </a:extLst>
          </p:cNvPr>
          <p:cNvSpPr txBox="1"/>
          <p:nvPr/>
        </p:nvSpPr>
        <p:spPr>
          <a:xfrm>
            <a:off x="1127087" y="225574"/>
            <a:ext cx="4225964"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Glossary of Terms   </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21" name="Straight Connector 20">
            <a:extLst>
              <a:ext uri="{FF2B5EF4-FFF2-40B4-BE49-F238E27FC236}">
                <a16:creationId xmlns="" xmlns:a16="http://schemas.microsoft.com/office/drawing/2014/main" id="{148B21D5-DBFF-4F58-A8AC-02924E062B8B}"/>
              </a:ext>
            </a:extLst>
          </p:cNvPr>
          <p:cNvCxnSpPr>
            <a:cxnSpLocks/>
          </p:cNvCxnSpPr>
          <p:nvPr/>
        </p:nvCxnSpPr>
        <p:spPr>
          <a:xfrm>
            <a:off x="-21266" y="874785"/>
            <a:ext cx="9165266"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279652" y="6531485"/>
            <a:ext cx="2007223" cy="215444"/>
          </a:xfrm>
          <a:prstGeom prst="rect">
            <a:avLst/>
          </a:prstGeom>
          <a:noFill/>
        </p:spPr>
        <p:txBody>
          <a:bodyPr wrap="square" rtlCol="0">
            <a:spAutoFit/>
          </a:bodyPr>
          <a:lstStyle/>
          <a:p>
            <a:r>
              <a:rPr lang="en-US" sz="800" dirty="0" smtClean="0">
                <a:solidFill>
                  <a:schemeClr val="bg1">
                    <a:lumMod val="75000"/>
                  </a:schemeClr>
                </a:solidFill>
              </a:rPr>
              <a:t>© </a:t>
            </a:r>
            <a:r>
              <a:rPr lang="en-US" sz="800" dirty="0" smtClean="0">
                <a:solidFill>
                  <a:schemeClr val="bg1">
                    <a:lumMod val="75000"/>
                  </a:schemeClr>
                </a:solidFill>
                <a:latin typeface="Calibri" pitchFamily="34" charset="0"/>
                <a:cs typeface="Calibri" pitchFamily="34" charset="0"/>
              </a:rPr>
              <a:t>2020 </a:t>
            </a:r>
            <a:r>
              <a:rPr lang="en-US" sz="800" dirty="0" err="1" smtClean="0">
                <a:solidFill>
                  <a:schemeClr val="bg1">
                    <a:lumMod val="75000"/>
                  </a:schemeClr>
                </a:solidFill>
                <a:latin typeface="Calibri" pitchFamily="34" charset="0"/>
                <a:cs typeface="Calibri" pitchFamily="34" charset="0"/>
              </a:rPr>
              <a:t>HyperNovaTN</a:t>
            </a:r>
            <a:r>
              <a:rPr lang="en-US" sz="800" dirty="0" smtClean="0">
                <a:solidFill>
                  <a:schemeClr val="bg1">
                    <a:lumMod val="75000"/>
                  </a:schemeClr>
                </a:solidFill>
                <a:latin typeface="Calibri" pitchFamily="34" charset="0"/>
                <a:cs typeface="Calibri" pitchFamily="34" charset="0"/>
              </a:rPr>
              <a:t>, LLC    </a:t>
            </a:r>
            <a:endParaRPr lang="en-US" sz="800" dirty="0">
              <a:solidFill>
                <a:schemeClr val="bg1">
                  <a:lumMod val="75000"/>
                </a:schemeClr>
              </a:solidFill>
              <a:latin typeface="Calibri" pitchFamily="34" charset="0"/>
              <a:cs typeface="Calibri" pitchFamily="34" charset="0"/>
            </a:endParaRPr>
          </a:p>
        </p:txBody>
      </p:sp>
      <p:sp>
        <p:nvSpPr>
          <p:cNvPr id="25" name="TextBox 24"/>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29</a:t>
            </a:r>
            <a:endParaRPr lang="en-US" dirty="0">
              <a:solidFill>
                <a:schemeClr val="bg1"/>
              </a:solidFill>
            </a:endParaRPr>
          </a:p>
        </p:txBody>
      </p:sp>
      <p:sp>
        <p:nvSpPr>
          <p:cNvPr id="11" name="Rectangle 10"/>
          <p:cNvSpPr/>
          <p:nvPr/>
        </p:nvSpPr>
        <p:spPr>
          <a:xfrm>
            <a:off x="5274092" y="386834"/>
            <a:ext cx="3640420" cy="307777"/>
          </a:xfrm>
          <a:prstGeom prst="rect">
            <a:avLst/>
          </a:prstGeom>
        </p:spPr>
        <p:txBody>
          <a:bodyPr wrap="none">
            <a:spAutoFit/>
          </a:bodyPr>
          <a:lstStyle/>
          <a:p>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3" action="ppaction://hlinksldjump"/>
              </a:rPr>
              <a:t>B</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3" action="ppaction://hlinksldjump"/>
              </a:rPr>
              <a:t>C</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4" action="ppaction://hlinksldjump"/>
              </a:rPr>
              <a:t>D</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5" action="ppaction://hlinksldjump"/>
              </a:rPr>
              <a:t>E</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5" action="ppaction://hlinksldjump"/>
              </a:rPr>
              <a:t>F</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6" action="ppaction://hlinksldjump"/>
              </a:rPr>
              <a:t>H</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I</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M</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P</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S</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T</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V</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W</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endParaRPr lang="en-US" sz="1400" dirty="0"/>
          </a:p>
        </p:txBody>
      </p:sp>
    </p:spTree>
    <p:extLst>
      <p:ext uri="{BB962C8B-B14F-4D97-AF65-F5344CB8AC3E}">
        <p14:creationId xmlns="" xmlns:p14="http://schemas.microsoft.com/office/powerpoint/2010/main" val="1584150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 xmlns:a16="http://schemas.microsoft.com/office/drawing/2014/main" id="{EEBA38D1-34C8-43C1-B8BF-239E0BEDA3DE}"/>
              </a:ext>
            </a:extLst>
          </p:cNvPr>
          <p:cNvSpPr/>
          <p:nvPr/>
        </p:nvSpPr>
        <p:spPr>
          <a:xfrm rot="20711217">
            <a:off x="6109203" y="513412"/>
            <a:ext cx="1841830" cy="5711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EEBA38D1-34C8-43C1-B8BF-239E0BEDA3DE}"/>
              </a:ext>
            </a:extLst>
          </p:cNvPr>
          <p:cNvSpPr/>
          <p:nvPr/>
        </p:nvSpPr>
        <p:spPr>
          <a:xfrm rot="20711217">
            <a:off x="5918854" y="431832"/>
            <a:ext cx="1841830" cy="4816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EF317C06-5457-4F69-BBE9-3115409165FB}"/>
              </a:ext>
            </a:extLst>
          </p:cNvPr>
          <p:cNvSpPr/>
          <p:nvPr/>
        </p:nvSpPr>
        <p:spPr>
          <a:xfrm>
            <a:off x="0" y="0"/>
            <a:ext cx="7092176"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5B09A6B5-238E-4FE7-A6E6-64BE96A947D1}"/>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 xmlns:a16="http://schemas.microsoft.com/office/drawing/2014/main" id="{148B21D5-DBFF-4F58-A8AC-02924E062B8B}"/>
              </a:ext>
            </a:extLst>
          </p:cNvPr>
          <p:cNvCxnSpPr>
            <a:cxnSpLocks/>
          </p:cNvCxnSpPr>
          <p:nvPr/>
        </p:nvCxnSpPr>
        <p:spPr>
          <a:xfrm>
            <a:off x="0" y="874785"/>
            <a:ext cx="7092176"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128FC7FC-563A-435A-8A0D-4E69B5301F28}"/>
              </a:ext>
            </a:extLst>
          </p:cNvPr>
          <p:cNvSpPr txBox="1"/>
          <p:nvPr/>
        </p:nvSpPr>
        <p:spPr>
          <a:xfrm>
            <a:off x="1155661" y="244624"/>
            <a:ext cx="5045113"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Introduction</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25" name="Straight Connector 24">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0B9875BD-0E25-44F7-91B3-D7F36BACFF35}"/>
              </a:ext>
            </a:extLst>
          </p:cNvPr>
          <p:cNvSpPr txBox="1"/>
          <p:nvPr/>
        </p:nvSpPr>
        <p:spPr>
          <a:xfrm>
            <a:off x="502295" y="1027329"/>
            <a:ext cx="5579534" cy="400110"/>
          </a:xfrm>
          <a:prstGeom prst="rect">
            <a:avLst/>
          </a:prstGeom>
          <a:noFill/>
        </p:spPr>
        <p:txBody>
          <a:bodyPr wrap="square" rtlCol="0">
            <a:spAutoFit/>
          </a:bodyPr>
          <a:lstStyle/>
          <a:p>
            <a:r>
              <a:rPr lang="en-US" sz="2000" dirty="0" smtClean="0">
                <a:ln w="0"/>
                <a:solidFill>
                  <a:schemeClr val="bg1"/>
                </a:solidFill>
              </a:rPr>
              <a:t>About This Manual</a:t>
            </a:r>
            <a:endParaRPr lang="en-US" sz="2000" dirty="0">
              <a:ln w="0"/>
              <a:solidFill>
                <a:schemeClr val="bg1"/>
              </a:solidFill>
            </a:endParaRPr>
          </a:p>
        </p:txBody>
      </p:sp>
      <p:sp>
        <p:nvSpPr>
          <p:cNvPr id="27" name="TextBox 26">
            <a:extLst>
              <a:ext uri="{FF2B5EF4-FFF2-40B4-BE49-F238E27FC236}">
                <a16:creationId xmlns="" xmlns:a16="http://schemas.microsoft.com/office/drawing/2014/main" id="{D87FB918-9B59-4721-B46B-B92FF98E2854}"/>
              </a:ext>
            </a:extLst>
          </p:cNvPr>
          <p:cNvSpPr txBox="1"/>
          <p:nvPr/>
        </p:nvSpPr>
        <p:spPr>
          <a:xfrm>
            <a:off x="515129" y="1664835"/>
            <a:ext cx="5295122" cy="1200329"/>
          </a:xfrm>
          <a:prstGeom prst="rect">
            <a:avLst/>
          </a:prstGeom>
          <a:noFill/>
        </p:spPr>
        <p:txBody>
          <a:bodyPr wrap="square" rtlCol="0">
            <a:spAutoFit/>
          </a:bodyPr>
          <a:lstStyle/>
          <a:p>
            <a:r>
              <a:rPr lang="en-US" sz="1200" dirty="0" smtClean="0">
                <a:solidFill>
                  <a:schemeClr val="bg1"/>
                </a:solidFill>
                <a:latin typeface="Calibri Light" pitchFamily="34" charset="0"/>
                <a:cs typeface="Calibri Light" pitchFamily="34" charset="0"/>
              </a:rPr>
              <a:t>We have written this manual to inform you about CBD and the markets it serves.</a:t>
            </a:r>
          </a:p>
          <a:p>
            <a:r>
              <a:rPr lang="en-US" sz="1200" dirty="0" smtClean="0">
                <a:solidFill>
                  <a:schemeClr val="bg1"/>
                </a:solidFill>
                <a:latin typeface="Calibri Light" pitchFamily="34" charset="0"/>
                <a:cs typeface="Calibri Light" pitchFamily="34" charset="0"/>
              </a:rPr>
              <a:t>Almost everything you need to know is contained in these pages and culled from</a:t>
            </a:r>
          </a:p>
          <a:p>
            <a:r>
              <a:rPr lang="en-US" sz="1200" dirty="0" smtClean="0">
                <a:solidFill>
                  <a:schemeClr val="bg1"/>
                </a:solidFill>
                <a:latin typeface="Calibri Light" pitchFamily="34" charset="0"/>
                <a:cs typeface="Calibri Light" pitchFamily="34" charset="0"/>
              </a:rPr>
              <a:t>many sources. The idea is you should only need this document to come up to speed</a:t>
            </a:r>
          </a:p>
          <a:p>
            <a:r>
              <a:rPr lang="en-US" sz="1200" dirty="0" smtClean="0">
                <a:solidFill>
                  <a:schemeClr val="bg1"/>
                </a:solidFill>
                <a:latin typeface="Calibri Light" pitchFamily="34" charset="0"/>
                <a:cs typeface="Calibri Light" pitchFamily="34" charset="0"/>
              </a:rPr>
              <a:t>quickly and begin the process of marketing our CBD products: the extracts from the hemp plant that brand-name manufacturers of CBD consumer packaged goods need to fulfill their specialty CBD-based products.</a:t>
            </a:r>
            <a:endParaRPr lang="en-US" sz="1200" dirty="0">
              <a:solidFill>
                <a:schemeClr val="bg1"/>
              </a:solidFill>
              <a:latin typeface="Calibri Light" pitchFamily="34" charset="0"/>
              <a:cs typeface="Calibri Light" pitchFamily="34" charset="0"/>
            </a:endParaRPr>
          </a:p>
        </p:txBody>
      </p:sp>
      <p:sp>
        <p:nvSpPr>
          <p:cNvPr id="28" name="TextBox 27">
            <a:extLst>
              <a:ext uri="{FF2B5EF4-FFF2-40B4-BE49-F238E27FC236}">
                <a16:creationId xmlns="" xmlns:a16="http://schemas.microsoft.com/office/drawing/2014/main" id="{C2A30945-BEBA-4258-A56E-EACB0DF75813}"/>
              </a:ext>
            </a:extLst>
          </p:cNvPr>
          <p:cNvSpPr txBox="1"/>
          <p:nvPr/>
        </p:nvSpPr>
        <p:spPr>
          <a:xfrm>
            <a:off x="515256" y="1428952"/>
            <a:ext cx="2247364" cy="307777"/>
          </a:xfrm>
          <a:prstGeom prst="rect">
            <a:avLst/>
          </a:prstGeom>
          <a:noFill/>
        </p:spPr>
        <p:txBody>
          <a:bodyPr wrap="square" rtlCol="0">
            <a:spAutoFit/>
          </a:bodyPr>
          <a:lstStyle/>
          <a:p>
            <a:r>
              <a:rPr lang="en-US" sz="1400" dirty="0" smtClean="0">
                <a:solidFill>
                  <a:schemeClr val="accent2">
                    <a:lumMod val="60000"/>
                    <a:lumOff val="40000"/>
                  </a:schemeClr>
                </a:solidFill>
              </a:rPr>
              <a:t>Format</a:t>
            </a:r>
            <a:endParaRPr lang="en-US" sz="1400" dirty="0">
              <a:solidFill>
                <a:schemeClr val="accent2">
                  <a:lumMod val="60000"/>
                  <a:lumOff val="40000"/>
                </a:schemeClr>
              </a:solidFill>
            </a:endParaRPr>
          </a:p>
        </p:txBody>
      </p:sp>
      <p:sp>
        <p:nvSpPr>
          <p:cNvPr id="36" name="TextBox 35">
            <a:extLst>
              <a:ext uri="{FF2B5EF4-FFF2-40B4-BE49-F238E27FC236}">
                <a16:creationId xmlns="" xmlns:a16="http://schemas.microsoft.com/office/drawing/2014/main" id="{D87FB918-9B59-4721-B46B-B92FF98E2854}"/>
              </a:ext>
            </a:extLst>
          </p:cNvPr>
          <p:cNvSpPr txBox="1"/>
          <p:nvPr/>
        </p:nvSpPr>
        <p:spPr>
          <a:xfrm>
            <a:off x="543703" y="3112635"/>
            <a:ext cx="5666597" cy="1569660"/>
          </a:xfrm>
          <a:prstGeom prst="rect">
            <a:avLst/>
          </a:prstGeom>
          <a:noFill/>
        </p:spPr>
        <p:txBody>
          <a:bodyPr wrap="square" rtlCol="0">
            <a:spAutoFit/>
          </a:bodyPr>
          <a:lstStyle/>
          <a:p>
            <a:r>
              <a:rPr lang="en-US" sz="1200" dirty="0" smtClean="0">
                <a:solidFill>
                  <a:schemeClr val="bg1"/>
                </a:solidFill>
                <a:latin typeface="Calibri Light" pitchFamily="34" charset="0"/>
                <a:cs typeface="Calibri Light" pitchFamily="34" charset="0"/>
              </a:rPr>
              <a:t>On page 21 we provide a sample presentation outlining of what we believe will work best when meeting new prospects. We show hints in this text as to why you should emphasize certain ideas. We are not “sales experts,” but we have learned from many years of experience the best way of bringing on a “recurring revenue” customer.  Keep in mind CBD extracts are NOT created equal, but by the same token OEM customers expect the very best as the extract you are selling is paramount to their newly CBD infused products – and it’s a medicine they are using, so it gets personal with their consumers who expect nothing but the very best – and consistently! </a:t>
            </a:r>
            <a:endParaRPr lang="en-US" sz="1200" dirty="0">
              <a:solidFill>
                <a:schemeClr val="bg1"/>
              </a:solidFill>
              <a:latin typeface="Calibri Light" pitchFamily="34" charset="0"/>
              <a:cs typeface="Calibri Light" pitchFamily="34" charset="0"/>
            </a:endParaRPr>
          </a:p>
        </p:txBody>
      </p:sp>
      <p:sp>
        <p:nvSpPr>
          <p:cNvPr id="37" name="TextBox 36">
            <a:extLst>
              <a:ext uri="{FF2B5EF4-FFF2-40B4-BE49-F238E27FC236}">
                <a16:creationId xmlns="" xmlns:a16="http://schemas.microsoft.com/office/drawing/2014/main" id="{C2A30945-BEBA-4258-A56E-EACB0DF75813}"/>
              </a:ext>
            </a:extLst>
          </p:cNvPr>
          <p:cNvSpPr txBox="1"/>
          <p:nvPr/>
        </p:nvSpPr>
        <p:spPr>
          <a:xfrm>
            <a:off x="543831" y="2876752"/>
            <a:ext cx="2247364" cy="307777"/>
          </a:xfrm>
          <a:prstGeom prst="rect">
            <a:avLst/>
          </a:prstGeom>
          <a:noFill/>
        </p:spPr>
        <p:txBody>
          <a:bodyPr wrap="square" rtlCol="0">
            <a:spAutoFit/>
          </a:bodyPr>
          <a:lstStyle/>
          <a:p>
            <a:r>
              <a:rPr lang="en-US" sz="1400" dirty="0" smtClean="0">
                <a:solidFill>
                  <a:schemeClr val="accent2">
                    <a:lumMod val="60000"/>
                    <a:lumOff val="40000"/>
                  </a:schemeClr>
                </a:solidFill>
              </a:rPr>
              <a:t>Presentation</a:t>
            </a:r>
            <a:endParaRPr lang="en-US" sz="1400" dirty="0">
              <a:solidFill>
                <a:schemeClr val="accent2">
                  <a:lumMod val="60000"/>
                  <a:lumOff val="40000"/>
                </a:schemeClr>
              </a:solidFill>
            </a:endParaRPr>
          </a:p>
        </p:txBody>
      </p:sp>
      <p:sp>
        <p:nvSpPr>
          <p:cNvPr id="38" name="TextBox 37">
            <a:extLst>
              <a:ext uri="{FF2B5EF4-FFF2-40B4-BE49-F238E27FC236}">
                <a16:creationId xmlns="" xmlns:a16="http://schemas.microsoft.com/office/drawing/2014/main" id="{D87FB918-9B59-4721-B46B-B92FF98E2854}"/>
              </a:ext>
            </a:extLst>
          </p:cNvPr>
          <p:cNvSpPr txBox="1"/>
          <p:nvPr/>
        </p:nvSpPr>
        <p:spPr>
          <a:xfrm>
            <a:off x="534178" y="4931910"/>
            <a:ext cx="5666597" cy="1569660"/>
          </a:xfrm>
          <a:prstGeom prst="rect">
            <a:avLst/>
          </a:prstGeom>
          <a:noFill/>
        </p:spPr>
        <p:txBody>
          <a:bodyPr wrap="square" rtlCol="0">
            <a:spAutoFit/>
          </a:bodyPr>
          <a:lstStyle/>
          <a:p>
            <a:r>
              <a:rPr lang="en-US" sz="1200" dirty="0" smtClean="0">
                <a:solidFill>
                  <a:schemeClr val="bg1"/>
                </a:solidFill>
                <a:latin typeface="Calibri Light" pitchFamily="34" charset="0"/>
                <a:cs typeface="Calibri Light" pitchFamily="34" charset="0"/>
              </a:rPr>
              <a:t>The hemp industry in the United States is now just one year old, so it’s wise to keep in mind  many prospects will have no idea, or be mistaken about CBD. Others will think they know everything!  So you must be on guard  to carefully nurse the uninformed and not try to compete with the wiser ones – chances are some will be, and alienating them will hurt your chances of furthering a relationship. CBD extract sales is a consultative type of selling, meaning the information you impart are the benefits and features, and acting “</a:t>
            </a:r>
            <a:r>
              <a:rPr lang="en-US" sz="1200" dirty="0" err="1" smtClean="0">
                <a:solidFill>
                  <a:schemeClr val="bg1"/>
                </a:solidFill>
                <a:latin typeface="Calibri Light" pitchFamily="34" charset="0"/>
                <a:cs typeface="Calibri Light" pitchFamily="34" charset="0"/>
              </a:rPr>
              <a:t>salesy</a:t>
            </a:r>
            <a:r>
              <a:rPr lang="en-US" sz="1200" dirty="0" smtClean="0">
                <a:solidFill>
                  <a:schemeClr val="bg1"/>
                </a:solidFill>
                <a:latin typeface="Calibri Light" pitchFamily="34" charset="0"/>
                <a:cs typeface="Calibri Light" pitchFamily="34" charset="0"/>
              </a:rPr>
              <a:t>“ will certainly diminish chances of success. However, as a professional you well know when it’s the right  moment and day to ask for an order – and when to not!</a:t>
            </a:r>
            <a:endParaRPr lang="en-US" sz="1200" dirty="0">
              <a:solidFill>
                <a:schemeClr val="bg1"/>
              </a:solidFill>
              <a:latin typeface="Calibri Light" pitchFamily="34" charset="0"/>
              <a:cs typeface="Calibri Light" pitchFamily="34" charset="0"/>
            </a:endParaRPr>
          </a:p>
        </p:txBody>
      </p:sp>
      <p:sp>
        <p:nvSpPr>
          <p:cNvPr id="39" name="TextBox 38">
            <a:extLst>
              <a:ext uri="{FF2B5EF4-FFF2-40B4-BE49-F238E27FC236}">
                <a16:creationId xmlns="" xmlns:a16="http://schemas.microsoft.com/office/drawing/2014/main" id="{C2A30945-BEBA-4258-A56E-EACB0DF75813}"/>
              </a:ext>
            </a:extLst>
          </p:cNvPr>
          <p:cNvSpPr txBox="1"/>
          <p:nvPr/>
        </p:nvSpPr>
        <p:spPr>
          <a:xfrm>
            <a:off x="534306" y="4696027"/>
            <a:ext cx="2247364" cy="307777"/>
          </a:xfrm>
          <a:prstGeom prst="rect">
            <a:avLst/>
          </a:prstGeom>
          <a:noFill/>
          <a:effectLst/>
        </p:spPr>
        <p:txBody>
          <a:bodyPr wrap="square" rtlCol="0">
            <a:spAutoFit/>
          </a:bodyPr>
          <a:lstStyle/>
          <a:p>
            <a:r>
              <a:rPr lang="en-US" sz="1400" dirty="0" smtClean="0">
                <a:solidFill>
                  <a:schemeClr val="accent2">
                    <a:lumMod val="60000"/>
                    <a:lumOff val="40000"/>
                  </a:schemeClr>
                </a:solidFill>
              </a:rPr>
              <a:t>Caution!</a:t>
            </a:r>
            <a:endParaRPr lang="en-US" sz="1400" dirty="0">
              <a:solidFill>
                <a:schemeClr val="accent2">
                  <a:lumMod val="60000"/>
                  <a:lumOff val="40000"/>
                </a:schemeClr>
              </a:solidFill>
            </a:endParaRPr>
          </a:p>
        </p:txBody>
      </p:sp>
      <p:sp>
        <p:nvSpPr>
          <p:cNvPr id="43" name="TextBox 42"/>
          <p:cNvSpPr txBox="1"/>
          <p:nvPr/>
        </p:nvSpPr>
        <p:spPr>
          <a:xfrm>
            <a:off x="7086598" y="5086350"/>
            <a:ext cx="1885951" cy="369332"/>
          </a:xfrm>
          <a:prstGeom prst="rect">
            <a:avLst/>
          </a:prstGeom>
          <a:noFill/>
        </p:spPr>
        <p:txBody>
          <a:bodyPr wrap="square" rtlCol="0">
            <a:spAutoFit/>
          </a:bodyPr>
          <a:lstStyle/>
          <a:p>
            <a:pPr algn="r"/>
            <a:r>
              <a:rPr lang="en-US" sz="800" i="1" dirty="0" smtClean="0">
                <a:latin typeface="Calibri" pitchFamily="34" charset="0"/>
                <a:cs typeface="Calibri" pitchFamily="34" charset="0"/>
              </a:rPr>
              <a:t>&gt;90</a:t>
            </a:r>
            <a:r>
              <a:rPr lang="en-US" sz="900" i="1" dirty="0" smtClean="0">
                <a:latin typeface="Calibri" pitchFamily="34" charset="0"/>
                <a:cs typeface="Calibri" pitchFamily="34" charset="0"/>
              </a:rPr>
              <a:t>% CBD Extract w/0.00% THC </a:t>
            </a:r>
            <a:br>
              <a:rPr lang="en-US" sz="900" i="1" dirty="0" smtClean="0">
                <a:latin typeface="Calibri" pitchFamily="34" charset="0"/>
                <a:cs typeface="Calibri" pitchFamily="34" charset="0"/>
              </a:rPr>
            </a:br>
            <a:r>
              <a:rPr lang="en-US" sz="900" i="1" dirty="0" smtClean="0">
                <a:latin typeface="Calibri" pitchFamily="34" charset="0"/>
                <a:cs typeface="Calibri" pitchFamily="34" charset="0"/>
              </a:rPr>
              <a:t>(non-detectable)</a:t>
            </a:r>
            <a:endParaRPr lang="en-US" sz="900" i="1" dirty="0">
              <a:latin typeface="Calibri" pitchFamily="34" charset="0"/>
              <a:cs typeface="Calibri" pitchFamily="34" charset="0"/>
            </a:endParaRPr>
          </a:p>
        </p:txBody>
      </p:sp>
      <p:pic>
        <p:nvPicPr>
          <p:cNvPr id="46" name="Picture 45" descr="Picture30.jpg"/>
          <p:cNvPicPr>
            <a:picLocks noChangeAspect="1"/>
          </p:cNvPicPr>
          <p:nvPr/>
        </p:nvPicPr>
        <p:blipFill>
          <a:blip r:embed="rId2" cstate="print"/>
          <a:stretch>
            <a:fillRect/>
          </a:stretch>
        </p:blipFill>
        <p:spPr>
          <a:xfrm>
            <a:off x="6277737" y="2261997"/>
            <a:ext cx="2618698" cy="2743200"/>
          </a:xfrm>
          <a:prstGeom prst="roundRect">
            <a:avLst>
              <a:gd name="adj" fmla="val 8594"/>
            </a:avLst>
          </a:prstGeom>
          <a:solidFill>
            <a:srgbClr val="FFFFFF">
              <a:shade val="85000"/>
            </a:srgbClr>
          </a:solidFill>
          <a:ln>
            <a:noFill/>
          </a:ln>
          <a:effectLst>
            <a:outerShdw blurRad="203200" dist="88900" dir="2400000" sx="101000" sy="101000" algn="ctr" rotWithShape="0">
              <a:srgbClr val="000000">
                <a:alpha val="61000"/>
              </a:srgbClr>
            </a:outerShdw>
          </a:effectLst>
        </p:spPr>
      </p:pic>
      <p:sp>
        <p:nvSpPr>
          <p:cNvPr id="29" name="TextBox 28"/>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30" name="TextBox 29"/>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3</a:t>
            </a:r>
            <a:endParaRPr lang="en-US" dirty="0">
              <a:solidFill>
                <a:schemeClr val="bg1"/>
              </a:solidFill>
            </a:endParaRPr>
          </a:p>
        </p:txBody>
      </p:sp>
      <p:pic>
        <p:nvPicPr>
          <p:cNvPr id="21" name="Picture 1">
            <a:hlinkClick r:id="rId3" action="ppaction://hlinksldjump"/>
          </p:cNvPr>
          <p:cNvPicPr>
            <a:picLocks noChangeAspect="1" noChangeArrowheads="1"/>
          </p:cNvPicPr>
          <p:nvPr/>
        </p:nvPicPr>
        <p:blipFill>
          <a:blip r:embed="rId4"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4083276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DF0B009E-0016-4542-8AFB-A5B01456D6F4}"/>
              </a:ext>
            </a:extLst>
          </p:cNvPr>
          <p:cNvSpPr/>
          <p:nvPr/>
        </p:nvSpPr>
        <p:spPr>
          <a:xfrm rot="20711217">
            <a:off x="6003139" y="44753"/>
            <a:ext cx="1932675"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CFD09B5-4A6B-4107-AA5F-11D33C4B29D2}"/>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5F02CA2A-AE3D-490E-A8EB-82F6C1B0476C}"/>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 xmlns:a16="http://schemas.microsoft.com/office/drawing/2014/main" id="{128FC7FC-563A-435A-8A0D-4E69B5301F28}"/>
              </a:ext>
            </a:extLst>
          </p:cNvPr>
          <p:cNvSpPr txBox="1"/>
          <p:nvPr/>
        </p:nvSpPr>
        <p:spPr>
          <a:xfrm>
            <a:off x="1127087" y="225574"/>
            <a:ext cx="4302163"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Glossary of Terms    </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19" name="Straight Connector 18">
            <a:extLst>
              <a:ext uri="{FF2B5EF4-FFF2-40B4-BE49-F238E27FC236}">
                <a16:creationId xmlns="" xmlns:a16="http://schemas.microsoft.com/office/drawing/2014/main" id="{148B21D5-DBFF-4F58-A8AC-02924E062B8B}"/>
              </a:ext>
            </a:extLst>
          </p:cNvPr>
          <p:cNvCxnSpPr>
            <a:cxnSpLocks/>
          </p:cNvCxnSpPr>
          <p:nvPr/>
        </p:nvCxnSpPr>
        <p:spPr>
          <a:xfrm>
            <a:off x="-21266" y="874785"/>
            <a:ext cx="9165266" cy="0"/>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20" name="Picture 1">
            <a:hlinkClick r:id="rId2" action="ppaction://hlinksldjump"/>
          </p:cNvPr>
          <p:cNvPicPr>
            <a:picLocks noChangeAspect="1" noChangeArrowheads="1"/>
          </p:cNvPicPr>
          <p:nvPr/>
        </p:nvPicPr>
        <p:blipFill>
          <a:blip r:embed="rId3" cstate="print"/>
          <a:srcRect/>
          <a:stretch>
            <a:fillRect/>
          </a:stretch>
        </p:blipFill>
        <p:spPr bwMode="auto">
          <a:xfrm>
            <a:off x="323377" y="127593"/>
            <a:ext cx="692030" cy="685800"/>
          </a:xfrm>
          <a:prstGeom prst="rect">
            <a:avLst/>
          </a:prstGeom>
          <a:noFill/>
          <a:ln w="9525">
            <a:noFill/>
            <a:miter lim="800000"/>
            <a:headEnd/>
            <a:tailEnd/>
          </a:ln>
          <a:effectLst/>
        </p:spPr>
      </p:pic>
      <p:sp>
        <p:nvSpPr>
          <p:cNvPr id="11" name="TextBox 10"/>
          <p:cNvSpPr txBox="1"/>
          <p:nvPr/>
        </p:nvSpPr>
        <p:spPr>
          <a:xfrm>
            <a:off x="1171575" y="1143000"/>
            <a:ext cx="6210300" cy="5816977"/>
          </a:xfrm>
          <a:prstGeom prst="rect">
            <a:avLst/>
          </a:prstGeom>
          <a:noFill/>
        </p:spPr>
        <p:txBody>
          <a:bodyPr wrap="square" rtlCol="0">
            <a:spAutoFit/>
          </a:bodyPr>
          <a:lstStyle/>
          <a:p>
            <a:r>
              <a:rPr lang="en-US" sz="1200" b="1" dirty="0" smtClean="0">
                <a:solidFill>
                  <a:srgbClr val="FFC000"/>
                </a:solidFill>
                <a:latin typeface="Calibri Light" pitchFamily="34" charset="0"/>
                <a:cs typeface="Calibri Light" pitchFamily="34" charset="0"/>
              </a:rPr>
              <a:t>Supercritical CO2</a:t>
            </a:r>
            <a:r>
              <a:rPr lang="en-US" sz="1000" dirty="0" smtClean="0">
                <a:solidFill>
                  <a:schemeClr val="bg1"/>
                </a:solidFill>
                <a:latin typeface="Calibri Light" pitchFamily="34" charset="0"/>
                <a:cs typeface="Calibri Light" pitchFamily="34" charset="0"/>
              </a:rPr>
              <a:t/>
            </a:r>
            <a:br>
              <a:rPr lang="en-US" sz="1000" dirty="0" smtClean="0">
                <a:solidFill>
                  <a:schemeClr val="bg1"/>
                </a:solidFill>
                <a:latin typeface="Calibri Light" pitchFamily="34" charset="0"/>
                <a:cs typeface="Calibri Light" pitchFamily="34" charset="0"/>
              </a:rPr>
            </a:br>
            <a:r>
              <a:rPr lang="en-US" sz="1000" dirty="0" smtClean="0">
                <a:solidFill>
                  <a:schemeClr val="bg1"/>
                </a:solidFill>
                <a:latin typeface="Calibri Light" pitchFamily="34" charset="0"/>
                <a:cs typeface="Calibri Light" pitchFamily="34" charset="0"/>
              </a:rPr>
              <a:t>An extraction process that separates one component from another using fluid CO2 as a solvent. This process is used to remove an unwanted component, such as caffeine from decaffeinated coffee. Supercritical CO2 can also be used to collect specific components, like a plant’s essential oils, </a:t>
            </a:r>
            <a:r>
              <a:rPr lang="en-US" sz="1000" dirty="0" err="1" smtClean="0">
                <a:solidFill>
                  <a:schemeClr val="bg1"/>
                </a:solidFill>
                <a:latin typeface="Calibri Light" pitchFamily="34" charset="0"/>
                <a:cs typeface="Calibri Light" pitchFamily="34" charset="0"/>
              </a:rPr>
              <a:t>terpenes</a:t>
            </a:r>
            <a:r>
              <a:rPr lang="en-US" sz="1000" dirty="0" smtClean="0">
                <a:solidFill>
                  <a:schemeClr val="bg1"/>
                </a:solidFill>
                <a:latin typeface="Calibri Light" pitchFamily="34" charset="0"/>
                <a:cs typeface="Calibri Light" pitchFamily="34" charset="0"/>
              </a:rPr>
              <a:t>, and other valuable components. Liquid CO2 is an effective and safe solvent for creating CBD oil extract.</a:t>
            </a:r>
          </a:p>
          <a:p>
            <a:endParaRPr lang="en-US" sz="1000" b="1" dirty="0" smtClean="0">
              <a:solidFill>
                <a:schemeClr val="bg1"/>
              </a:solidFill>
              <a:latin typeface="Calibri Light" pitchFamily="34" charset="0"/>
              <a:cs typeface="Calibri Light" pitchFamily="34" charset="0"/>
            </a:endParaRPr>
          </a:p>
          <a:p>
            <a:r>
              <a:rPr lang="en-US" sz="1200" b="1" dirty="0" err="1" smtClean="0">
                <a:solidFill>
                  <a:srgbClr val="FFC000"/>
                </a:solidFill>
                <a:latin typeface="Calibri Light" pitchFamily="34" charset="0"/>
                <a:cs typeface="Calibri Light" pitchFamily="34" charset="0"/>
              </a:rPr>
              <a:t>Tetrahydrocannabinol</a:t>
            </a:r>
            <a:r>
              <a:rPr lang="en-US" sz="1000" dirty="0" smtClean="0">
                <a:solidFill>
                  <a:schemeClr val="bg1"/>
                </a:solidFill>
                <a:latin typeface="Calibri Light" pitchFamily="34" charset="0"/>
                <a:cs typeface="Calibri Light" pitchFamily="34" charset="0"/>
              </a:rPr>
              <a:t/>
            </a:r>
            <a:br>
              <a:rPr lang="en-US" sz="1000" dirty="0" smtClean="0">
                <a:solidFill>
                  <a:schemeClr val="bg1"/>
                </a:solidFill>
                <a:latin typeface="Calibri Light" pitchFamily="34" charset="0"/>
                <a:cs typeface="Calibri Light" pitchFamily="34" charset="0"/>
              </a:rPr>
            </a:br>
            <a:r>
              <a:rPr lang="en-US" sz="1000" dirty="0" smtClean="0">
                <a:solidFill>
                  <a:schemeClr val="bg1"/>
                </a:solidFill>
                <a:latin typeface="Calibri Light" pitchFamily="34" charset="0"/>
                <a:cs typeface="Calibri Light" pitchFamily="34" charset="0"/>
              </a:rPr>
              <a:t>The </a:t>
            </a:r>
            <a:r>
              <a:rPr lang="en-US" sz="1000" dirty="0" err="1" smtClean="0">
                <a:solidFill>
                  <a:schemeClr val="bg1"/>
                </a:solidFill>
                <a:latin typeface="Calibri Light" pitchFamily="34" charset="0"/>
                <a:cs typeface="Calibri Light" pitchFamily="34" charset="0"/>
              </a:rPr>
              <a:t>phytocannabinoid</a:t>
            </a:r>
            <a:r>
              <a:rPr lang="en-US" sz="1000" dirty="0" smtClean="0">
                <a:solidFill>
                  <a:schemeClr val="bg1"/>
                </a:solidFill>
                <a:latin typeface="Calibri Light" pitchFamily="34" charset="0"/>
                <a:cs typeface="Calibri Light" pitchFamily="34" charset="0"/>
              </a:rPr>
              <a:t> in cannabis that is responsible for producing intoxicating effects. </a:t>
            </a:r>
            <a:r>
              <a:rPr lang="en-US" sz="1000" dirty="0" err="1" smtClean="0">
                <a:solidFill>
                  <a:schemeClr val="bg1"/>
                </a:solidFill>
                <a:latin typeface="Calibri Light" pitchFamily="34" charset="0"/>
                <a:cs typeface="Calibri Light" pitchFamily="34" charset="0"/>
              </a:rPr>
              <a:t>Tetrahydrocannabinol</a:t>
            </a:r>
            <a:r>
              <a:rPr lang="en-US" sz="1000" dirty="0" smtClean="0">
                <a:solidFill>
                  <a:schemeClr val="bg1"/>
                </a:solidFill>
                <a:latin typeface="Calibri Light" pitchFamily="34" charset="0"/>
                <a:cs typeface="Calibri Light" pitchFamily="34" charset="0"/>
              </a:rPr>
              <a:t>, more widely known as THC, is only found in trace levels in hemp. It is most plentiful in marijuana.</a:t>
            </a:r>
          </a:p>
          <a:p>
            <a:endParaRPr lang="en-US" sz="1000" dirty="0" smtClean="0">
              <a:solidFill>
                <a:schemeClr val="bg1"/>
              </a:solidFill>
              <a:latin typeface="Calibri Light" pitchFamily="34" charset="0"/>
              <a:cs typeface="Calibri Light" pitchFamily="34" charset="0"/>
            </a:endParaRPr>
          </a:p>
          <a:p>
            <a:r>
              <a:rPr lang="en-US" sz="1200" b="1" dirty="0" err="1" smtClean="0">
                <a:solidFill>
                  <a:srgbClr val="FFC000"/>
                </a:solidFill>
                <a:latin typeface="Calibri Light" pitchFamily="34" charset="0"/>
                <a:cs typeface="Calibri Light" pitchFamily="34" charset="0"/>
              </a:rPr>
              <a:t>Terpenes</a:t>
            </a:r>
            <a:r>
              <a:rPr lang="en-US" sz="1000" dirty="0" smtClean="0">
                <a:solidFill>
                  <a:schemeClr val="bg1"/>
                </a:solidFill>
                <a:latin typeface="Calibri Light" pitchFamily="34" charset="0"/>
                <a:cs typeface="Calibri Light" pitchFamily="34" charset="0"/>
              </a:rPr>
              <a:t/>
            </a:r>
            <a:br>
              <a:rPr lang="en-US" sz="1000" dirty="0" smtClean="0">
                <a:solidFill>
                  <a:schemeClr val="bg1"/>
                </a:solidFill>
                <a:latin typeface="Calibri Light" pitchFamily="34" charset="0"/>
                <a:cs typeface="Calibri Light" pitchFamily="34" charset="0"/>
              </a:rPr>
            </a:br>
            <a:r>
              <a:rPr lang="en-US" sz="1000" dirty="0" smtClean="0">
                <a:solidFill>
                  <a:schemeClr val="bg1"/>
                </a:solidFill>
                <a:latin typeface="Calibri Light" pitchFamily="34" charset="0"/>
                <a:cs typeface="Calibri Light" pitchFamily="34" charset="0"/>
              </a:rPr>
              <a:t>Essential oils in cannabis that give the plants their distinct smell and taste. More than 200  </a:t>
            </a:r>
            <a:r>
              <a:rPr lang="en-US" sz="1000" dirty="0" err="1" smtClean="0">
                <a:solidFill>
                  <a:schemeClr val="bg1"/>
                </a:solidFill>
                <a:latin typeface="Calibri Light" pitchFamily="34" charset="0"/>
                <a:cs typeface="Calibri Light" pitchFamily="34" charset="0"/>
              </a:rPr>
              <a:t>terpenes</a:t>
            </a:r>
            <a:r>
              <a:rPr lang="en-US" sz="1000" dirty="0" smtClean="0">
                <a:solidFill>
                  <a:schemeClr val="bg1"/>
                </a:solidFill>
                <a:latin typeface="Calibri Light" pitchFamily="34" charset="0"/>
                <a:cs typeface="Calibri Light" pitchFamily="34" charset="0"/>
              </a:rPr>
              <a:t> have been identified in cannabis so far, and evidence shows that they also interact with the body’s </a:t>
            </a:r>
            <a:r>
              <a:rPr lang="en-US" sz="1000" dirty="0" err="1" smtClean="0">
                <a:solidFill>
                  <a:schemeClr val="bg1"/>
                </a:solidFill>
                <a:latin typeface="Calibri Light" pitchFamily="34" charset="0"/>
                <a:cs typeface="Calibri Light" pitchFamily="34" charset="0"/>
              </a:rPr>
              <a:t>endocannabinoid</a:t>
            </a:r>
            <a:r>
              <a:rPr lang="en-US" sz="1000" dirty="0" smtClean="0">
                <a:solidFill>
                  <a:schemeClr val="bg1"/>
                </a:solidFill>
                <a:latin typeface="Calibri Light" pitchFamily="34" charset="0"/>
                <a:cs typeface="Calibri Light" pitchFamily="34" charset="0"/>
              </a:rPr>
              <a:t> system to support health.</a:t>
            </a:r>
          </a:p>
          <a:p>
            <a:endParaRPr lang="en-US" sz="1000" b="1" dirty="0" smtClean="0">
              <a:solidFill>
                <a:schemeClr val="bg1"/>
              </a:solidFill>
            </a:endParaRPr>
          </a:p>
          <a:p>
            <a:r>
              <a:rPr lang="en-US" sz="1200" b="1" dirty="0" smtClean="0">
                <a:solidFill>
                  <a:srgbClr val="FFC000"/>
                </a:solidFill>
                <a:latin typeface="Calibri Light" pitchFamily="34" charset="0"/>
                <a:cs typeface="Calibri Light" pitchFamily="34" charset="0"/>
              </a:rPr>
              <a:t>THC</a:t>
            </a:r>
            <a:r>
              <a:rPr lang="en-US" sz="1000" dirty="0" smtClean="0">
                <a:solidFill>
                  <a:schemeClr val="bg1"/>
                </a:solidFill>
                <a:latin typeface="Calibri Light" pitchFamily="34" charset="0"/>
                <a:cs typeface="Calibri Light" pitchFamily="34" charset="0"/>
              </a:rPr>
              <a:t/>
            </a:r>
            <a:br>
              <a:rPr lang="en-US" sz="1000" dirty="0" smtClean="0">
                <a:solidFill>
                  <a:schemeClr val="bg1"/>
                </a:solidFill>
                <a:latin typeface="Calibri Light" pitchFamily="34" charset="0"/>
                <a:cs typeface="Calibri Light" pitchFamily="34" charset="0"/>
              </a:rPr>
            </a:br>
            <a:r>
              <a:rPr lang="en-US" sz="1000" dirty="0" smtClean="0">
                <a:solidFill>
                  <a:schemeClr val="bg1"/>
                </a:solidFill>
                <a:latin typeface="Calibri Light" pitchFamily="34" charset="0"/>
                <a:cs typeface="Calibri Light" pitchFamily="34" charset="0"/>
              </a:rPr>
              <a:t>The acronym for </a:t>
            </a:r>
            <a:r>
              <a:rPr lang="en-US" sz="1000" dirty="0" err="1" smtClean="0">
                <a:solidFill>
                  <a:schemeClr val="bg1"/>
                </a:solidFill>
                <a:latin typeface="Calibri Light" pitchFamily="34" charset="0"/>
                <a:cs typeface="Calibri Light" pitchFamily="34" charset="0"/>
              </a:rPr>
              <a:t>tetrahydrocannabinol</a:t>
            </a:r>
            <a:r>
              <a:rPr lang="en-US" sz="1000" dirty="0" smtClean="0">
                <a:solidFill>
                  <a:schemeClr val="bg1"/>
                </a:solidFill>
                <a:latin typeface="Calibri Light" pitchFamily="34" charset="0"/>
                <a:cs typeface="Calibri Light" pitchFamily="34" charset="0"/>
              </a:rPr>
              <a:t>, a well-known </a:t>
            </a:r>
            <a:r>
              <a:rPr lang="en-US" sz="1000" dirty="0" err="1" smtClean="0">
                <a:solidFill>
                  <a:schemeClr val="bg1"/>
                </a:solidFill>
                <a:latin typeface="Calibri Light" pitchFamily="34" charset="0"/>
                <a:cs typeface="Calibri Light" pitchFamily="34" charset="0"/>
              </a:rPr>
              <a:t>phytocannabinoid</a:t>
            </a:r>
            <a:r>
              <a:rPr lang="en-US" sz="1000" dirty="0" smtClean="0">
                <a:solidFill>
                  <a:schemeClr val="bg1"/>
                </a:solidFill>
                <a:latin typeface="Calibri Light" pitchFamily="34" charset="0"/>
                <a:cs typeface="Calibri Light" pitchFamily="34" charset="0"/>
              </a:rPr>
              <a:t> found in cannabis.</a:t>
            </a:r>
          </a:p>
          <a:p>
            <a:endParaRPr lang="en-US" sz="1000" b="1" dirty="0" smtClean="0">
              <a:solidFill>
                <a:schemeClr val="bg1"/>
              </a:solidFill>
              <a:latin typeface="Calibri Light" pitchFamily="34" charset="0"/>
              <a:cs typeface="Calibri Light" pitchFamily="34" charset="0"/>
            </a:endParaRPr>
          </a:p>
          <a:p>
            <a:r>
              <a:rPr lang="en-US" sz="1200" b="1" dirty="0" smtClean="0">
                <a:solidFill>
                  <a:srgbClr val="FFC000"/>
                </a:solidFill>
                <a:latin typeface="Calibri Light" pitchFamily="34" charset="0"/>
                <a:cs typeface="Calibri Light" pitchFamily="34" charset="0"/>
              </a:rPr>
              <a:t>Vaporizer </a:t>
            </a:r>
          </a:p>
          <a:p>
            <a:r>
              <a:rPr lang="en-US" sz="1000" dirty="0" smtClean="0">
                <a:solidFill>
                  <a:schemeClr val="bg1"/>
                </a:solidFill>
                <a:latin typeface="Calibri Light" pitchFamily="34" charset="0"/>
                <a:cs typeface="Calibri Light" pitchFamily="34" charset="0"/>
              </a:rPr>
              <a:t>A personal device designed to vaporizer substances for inhalation. Vaporizers can be used with CBD </a:t>
            </a:r>
            <a:r>
              <a:rPr lang="en-US" sz="1000" dirty="0" err="1" smtClean="0">
                <a:solidFill>
                  <a:schemeClr val="bg1"/>
                </a:solidFill>
                <a:latin typeface="Calibri Light" pitchFamily="34" charset="0"/>
                <a:cs typeface="Calibri Light" pitchFamily="34" charset="0"/>
              </a:rPr>
              <a:t>vape</a:t>
            </a:r>
            <a:r>
              <a:rPr lang="en-US" sz="1000" dirty="0" smtClean="0">
                <a:solidFill>
                  <a:schemeClr val="bg1"/>
                </a:solidFill>
                <a:latin typeface="Calibri Light" pitchFamily="34" charset="0"/>
                <a:cs typeface="Calibri Light" pitchFamily="34" charset="0"/>
              </a:rPr>
              <a:t> oil to produce CBD-filled clouds of inhalable vapor.</a:t>
            </a:r>
          </a:p>
          <a:p>
            <a:endParaRPr lang="en-US" sz="1000" dirty="0" smtClean="0">
              <a:solidFill>
                <a:schemeClr val="bg1"/>
              </a:solidFill>
              <a:latin typeface="Calibri Light" pitchFamily="34" charset="0"/>
              <a:cs typeface="Calibri Light" pitchFamily="34" charset="0"/>
            </a:endParaRPr>
          </a:p>
          <a:p>
            <a:r>
              <a:rPr lang="en-US" sz="1200" b="1" dirty="0" smtClean="0">
                <a:solidFill>
                  <a:srgbClr val="FFC000"/>
                </a:solidFill>
                <a:latin typeface="Calibri Light" pitchFamily="34" charset="0"/>
                <a:cs typeface="Calibri Light" pitchFamily="34" charset="0"/>
              </a:rPr>
              <a:t>Winterization</a:t>
            </a:r>
          </a:p>
          <a:p>
            <a:r>
              <a:rPr lang="en-US" sz="1000" dirty="0" smtClean="0">
                <a:solidFill>
                  <a:schemeClr val="bg1"/>
                </a:solidFill>
                <a:latin typeface="Calibri Light" pitchFamily="34" charset="0"/>
                <a:cs typeface="Calibri Light" pitchFamily="34" charset="0"/>
              </a:rPr>
              <a:t>To avoid CBD </a:t>
            </a:r>
            <a:r>
              <a:rPr lang="en-US" sz="1000" dirty="0" err="1" smtClean="0">
                <a:solidFill>
                  <a:schemeClr val="bg1"/>
                </a:solidFill>
                <a:latin typeface="Calibri Light" pitchFamily="34" charset="0"/>
                <a:cs typeface="Calibri Light" pitchFamily="34" charset="0"/>
              </a:rPr>
              <a:t>vape</a:t>
            </a:r>
            <a:r>
              <a:rPr lang="en-US" sz="1000" dirty="0" smtClean="0">
                <a:solidFill>
                  <a:schemeClr val="bg1"/>
                </a:solidFill>
                <a:latin typeface="Calibri Light" pitchFamily="34" charset="0"/>
                <a:cs typeface="Calibri Light" pitchFamily="34" charset="0"/>
              </a:rPr>
              <a:t> oils that have cuticle waxes, you can look for products that have undergone a process called winterization. Winterization is a technique that involves removing all (or at least a portion of) the waxes, fatty acids, and lipids. This will allow for a higher melting point. If you’re unsure whether a specific CBD </a:t>
            </a:r>
            <a:r>
              <a:rPr lang="en-US" sz="1000" dirty="0" err="1" smtClean="0">
                <a:solidFill>
                  <a:schemeClr val="bg1"/>
                </a:solidFill>
                <a:latin typeface="Calibri Light" pitchFamily="34" charset="0"/>
                <a:cs typeface="Calibri Light" pitchFamily="34" charset="0"/>
              </a:rPr>
              <a:t>vape</a:t>
            </a:r>
            <a:r>
              <a:rPr lang="en-US" sz="1000" dirty="0" smtClean="0">
                <a:solidFill>
                  <a:schemeClr val="bg1"/>
                </a:solidFill>
                <a:latin typeface="Calibri Light" pitchFamily="34" charset="0"/>
                <a:cs typeface="Calibri Light" pitchFamily="34" charset="0"/>
              </a:rPr>
              <a:t> juice has undergone winterization, call the company and ask them. If they can’t tell you, then steer clear and look for another brand.</a:t>
            </a:r>
          </a:p>
          <a:p>
            <a:endParaRPr lang="en-US" sz="1000" dirty="0" smtClean="0">
              <a:solidFill>
                <a:schemeClr val="bg1"/>
              </a:solidFill>
              <a:latin typeface="Calibri Light" pitchFamily="34" charset="0"/>
              <a:cs typeface="Calibri Light" pitchFamily="34" charset="0"/>
            </a:endParaRPr>
          </a:p>
          <a:p>
            <a:endParaRPr lang="en-US" sz="1000" dirty="0" smtClean="0">
              <a:solidFill>
                <a:schemeClr val="bg1"/>
              </a:solidFill>
              <a:latin typeface="Calibri Light" pitchFamily="34" charset="0"/>
              <a:cs typeface="Calibri Light" pitchFamily="34" charset="0"/>
            </a:endParaRPr>
          </a:p>
          <a:p>
            <a:endParaRPr lang="en-US" sz="1000" dirty="0" smtClean="0">
              <a:solidFill>
                <a:schemeClr val="bg1"/>
              </a:solidFill>
              <a:latin typeface="Calibri Light" pitchFamily="34" charset="0"/>
              <a:cs typeface="Calibri Light" pitchFamily="34" charset="0"/>
            </a:endParaRPr>
          </a:p>
          <a:p>
            <a:endParaRPr lang="en-US" sz="1000" dirty="0" smtClean="0">
              <a:solidFill>
                <a:schemeClr val="bg1"/>
              </a:solidFill>
              <a:latin typeface="Calibri Light" pitchFamily="34" charset="0"/>
              <a:cs typeface="Calibri Light" pitchFamily="34" charset="0"/>
            </a:endParaRPr>
          </a:p>
          <a:p>
            <a:pPr algn="ctr"/>
            <a:endParaRPr lang="en-US" sz="1000" dirty="0" smtClean="0">
              <a:solidFill>
                <a:schemeClr val="bg1"/>
              </a:solidFill>
              <a:latin typeface="Calibri Light" pitchFamily="34" charset="0"/>
              <a:cs typeface="Calibri Light" pitchFamily="34" charset="0"/>
            </a:endParaRPr>
          </a:p>
          <a:p>
            <a:endParaRPr lang="en-US" sz="1000" b="1" dirty="0" smtClean="0">
              <a:solidFill>
                <a:schemeClr val="bg1"/>
              </a:solidFill>
            </a:endParaRPr>
          </a:p>
          <a:p>
            <a:endParaRPr lang="en-US" sz="1000" b="1" dirty="0" smtClean="0">
              <a:solidFill>
                <a:schemeClr val="bg1"/>
              </a:solidFill>
            </a:endParaRPr>
          </a:p>
          <a:p>
            <a:r>
              <a:rPr lang="en-US" sz="1000" dirty="0" smtClean="0">
                <a:solidFill>
                  <a:schemeClr val="bg1"/>
                </a:solidFill>
              </a:rPr>
              <a:t> </a:t>
            </a:r>
          </a:p>
          <a:p>
            <a:endParaRPr lang="en-US" sz="1000" dirty="0">
              <a:solidFill>
                <a:schemeClr val="bg1"/>
              </a:solidFill>
            </a:endParaRPr>
          </a:p>
        </p:txBody>
      </p:sp>
      <p:sp>
        <p:nvSpPr>
          <p:cNvPr id="18" name="TextBox 17"/>
          <p:cNvSpPr txBox="1"/>
          <p:nvPr/>
        </p:nvSpPr>
        <p:spPr>
          <a:xfrm>
            <a:off x="4552950" y="5286375"/>
            <a:ext cx="752475" cy="276999"/>
          </a:xfrm>
          <a:prstGeom prst="rect">
            <a:avLst/>
          </a:prstGeom>
          <a:noFill/>
        </p:spPr>
        <p:txBody>
          <a:bodyPr wrap="square" rtlCol="0">
            <a:spAutoFit/>
          </a:bodyPr>
          <a:lstStyle/>
          <a:p>
            <a:r>
              <a:rPr lang="en-US" sz="1200" dirty="0" smtClean="0">
                <a:solidFill>
                  <a:schemeClr val="bg1"/>
                </a:solidFill>
              </a:rPr>
              <a:t>*        </a:t>
            </a:r>
            <a:endParaRPr lang="en-US" sz="1200" dirty="0">
              <a:solidFill>
                <a:schemeClr val="bg1"/>
              </a:solidFill>
            </a:endParaRPr>
          </a:p>
        </p:txBody>
      </p:sp>
      <p:sp>
        <p:nvSpPr>
          <p:cNvPr id="25" name="TextBox 24"/>
          <p:cNvSpPr txBox="1"/>
          <p:nvPr/>
        </p:nvSpPr>
        <p:spPr>
          <a:xfrm>
            <a:off x="7279652" y="6531485"/>
            <a:ext cx="2007223" cy="215444"/>
          </a:xfrm>
          <a:prstGeom prst="rect">
            <a:avLst/>
          </a:prstGeom>
          <a:noFill/>
        </p:spPr>
        <p:txBody>
          <a:bodyPr wrap="square" rtlCol="0">
            <a:spAutoFit/>
          </a:bodyPr>
          <a:lstStyle/>
          <a:p>
            <a:r>
              <a:rPr lang="en-US" sz="800" dirty="0" smtClean="0">
                <a:solidFill>
                  <a:schemeClr val="bg1">
                    <a:lumMod val="75000"/>
                  </a:schemeClr>
                </a:solidFill>
              </a:rPr>
              <a:t>© </a:t>
            </a:r>
            <a:r>
              <a:rPr lang="en-US" sz="800" dirty="0" smtClean="0">
                <a:solidFill>
                  <a:schemeClr val="bg1">
                    <a:lumMod val="75000"/>
                  </a:schemeClr>
                </a:solidFill>
                <a:latin typeface="Calibri" pitchFamily="34" charset="0"/>
                <a:cs typeface="Calibri" pitchFamily="34" charset="0"/>
              </a:rPr>
              <a:t>2020 </a:t>
            </a:r>
            <a:r>
              <a:rPr lang="en-US" sz="800" dirty="0" err="1" smtClean="0">
                <a:solidFill>
                  <a:schemeClr val="bg1">
                    <a:lumMod val="75000"/>
                  </a:schemeClr>
                </a:solidFill>
                <a:latin typeface="Calibri" pitchFamily="34" charset="0"/>
                <a:cs typeface="Calibri" pitchFamily="34" charset="0"/>
              </a:rPr>
              <a:t>HyperNovaTN</a:t>
            </a:r>
            <a:r>
              <a:rPr lang="en-US" sz="800" dirty="0" smtClean="0">
                <a:solidFill>
                  <a:schemeClr val="bg1">
                    <a:lumMod val="75000"/>
                  </a:schemeClr>
                </a:solidFill>
                <a:latin typeface="Calibri" pitchFamily="34" charset="0"/>
                <a:cs typeface="Calibri" pitchFamily="34" charset="0"/>
              </a:rPr>
              <a:t>, LLC    </a:t>
            </a:r>
            <a:endParaRPr lang="en-US" sz="800" dirty="0">
              <a:solidFill>
                <a:schemeClr val="bg1">
                  <a:lumMod val="75000"/>
                </a:schemeClr>
              </a:solidFill>
              <a:latin typeface="Calibri" pitchFamily="34" charset="0"/>
              <a:cs typeface="Calibri" pitchFamily="34" charset="0"/>
            </a:endParaRPr>
          </a:p>
        </p:txBody>
      </p:sp>
      <p:sp>
        <p:nvSpPr>
          <p:cNvPr id="26" name="TextBox 25"/>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30</a:t>
            </a:r>
            <a:endParaRPr lang="en-US" dirty="0">
              <a:solidFill>
                <a:schemeClr val="bg1"/>
              </a:solidFill>
            </a:endParaRPr>
          </a:p>
        </p:txBody>
      </p:sp>
      <p:sp>
        <p:nvSpPr>
          <p:cNvPr id="13" name="Rectangle 12"/>
          <p:cNvSpPr/>
          <p:nvPr/>
        </p:nvSpPr>
        <p:spPr>
          <a:xfrm>
            <a:off x="5274092" y="386834"/>
            <a:ext cx="3640420" cy="307777"/>
          </a:xfrm>
          <a:prstGeom prst="rect">
            <a:avLst/>
          </a:prstGeom>
        </p:spPr>
        <p:txBody>
          <a:bodyPr wrap="none">
            <a:spAutoFit/>
          </a:bodyPr>
          <a:lstStyle/>
          <a:p>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4" action="ppaction://hlinksldjump"/>
              </a:rPr>
              <a:t>B</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4" action="ppaction://hlinksldjump"/>
              </a:rPr>
              <a:t>C</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5" action="ppaction://hlinksldjump"/>
              </a:rPr>
              <a:t>D</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6" action="ppaction://hlinksldjump"/>
              </a:rPr>
              <a:t>E</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6" action="ppaction://hlinksldjump"/>
              </a:rPr>
              <a:t>F</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7" action="ppaction://hlinksldjump"/>
              </a:rPr>
              <a:t>H</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I</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M</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8" action="ppaction://hlinksldjump"/>
              </a:rPr>
              <a:t>P</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9" action="ppaction://hlinksldjump"/>
              </a:rPr>
              <a:t>S</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9" action="ppaction://hlinksldjump"/>
              </a:rPr>
              <a:t>T</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9" action="ppaction://hlinksldjump"/>
              </a:rPr>
              <a:t>V</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hlinkClick r:id="rId9" action="ppaction://hlinksldjump"/>
              </a:rPr>
              <a:t>W</a:t>
            </a:r>
            <a:r>
              <a:rPr lang="en-US" sz="14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 </a:t>
            </a:r>
            <a:endParaRPr lang="en-US" sz="1400" dirty="0"/>
          </a:p>
        </p:txBody>
      </p:sp>
    </p:spTree>
    <p:extLst>
      <p:ext uri="{BB962C8B-B14F-4D97-AF65-F5344CB8AC3E}">
        <p14:creationId xmlns="" xmlns:p14="http://schemas.microsoft.com/office/powerpoint/2010/main" val="1584150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annabis-sativa-43.jpg"/>
          <p:cNvPicPr>
            <a:picLocks noChangeAspect="1"/>
          </p:cNvPicPr>
          <p:nvPr/>
        </p:nvPicPr>
        <p:blipFill>
          <a:blip r:embed="rId2" cstate="print"/>
          <a:stretch>
            <a:fillRect/>
          </a:stretch>
        </p:blipFill>
        <p:spPr>
          <a:xfrm>
            <a:off x="0" y="-9525"/>
            <a:ext cx="9144000" cy="6858000"/>
          </a:xfrm>
          <a:prstGeom prst="rect">
            <a:avLst/>
          </a:prstGeom>
        </p:spPr>
      </p:pic>
      <p:sp>
        <p:nvSpPr>
          <p:cNvPr id="35" name="Parallelogram 34">
            <a:extLst>
              <a:ext uri="{FF2B5EF4-FFF2-40B4-BE49-F238E27FC236}">
                <a16:creationId xmlns="" xmlns:a16="http://schemas.microsoft.com/office/drawing/2014/main" id="{3A6596D4-D53C-424F-9F16-CC8686C079E0}"/>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763405" y="0"/>
            <a:ext cx="5486400" cy="6858000"/>
          </a:xfrm>
          <a:prstGeom prst="parallelogram">
            <a:avLst>
              <a:gd name="adj" fmla="val 14937"/>
            </a:avLst>
          </a:prstGeom>
          <a:solidFill>
            <a:schemeClr val="tx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 xmlns:a16="http://schemas.microsoft.com/office/drawing/2014/main" id="{81BB890B-70D4-42FE-A599-6AEF1A42D972}"/>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 xmlns:a16="http://schemas.microsoft.com/office/drawing/2014/main" id="{3842D646-B58C-43C8-8152-01BC782B725D}"/>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 xmlns:a16="http://schemas.microsoft.com/office/drawing/2014/main" id="{9772CABD-4211-42AA-B349-D4002E52F1EF}"/>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 xmlns:a16="http://schemas.microsoft.com/office/drawing/2014/main" id="{BBD91630-4DBA-4294-8016-FEB5C3B0CED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 xmlns:a16="http://schemas.microsoft.com/office/drawing/2014/main" id="{E67D1587-504D-41BC-9D48-B61257BFBCF0}"/>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 xmlns:a16="http://schemas.microsoft.com/office/drawing/2014/main" id="{8765DD1A-F044-4DE7-8A9B-7C30DC85A4AF}"/>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8">
            <a:extLst>
              <a:ext uri="{FF2B5EF4-FFF2-40B4-BE49-F238E27FC236}">
                <a16:creationId xmlns="" xmlns:a16="http://schemas.microsoft.com/office/drawing/2014/main" id="{2FE2170D-72D6-48A8-8E9A-BFF3BF03D032}"/>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 xmlns:a16="http://schemas.microsoft.com/office/drawing/2014/main" id="{01D19436-094D-463D-AFEA-870FDBD03797}"/>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 xmlns:a16="http://schemas.microsoft.com/office/drawing/2014/main" id="{9A2DE6E0-967C-4C58-8558-EC08F1138BD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 xmlns:a16="http://schemas.microsoft.com/office/drawing/2014/main" id="{3559A5F2-8BE0-4998-A1E4-1B145465A98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 xmlns:a16="http://schemas.microsoft.com/office/drawing/2014/main" id="{FE19BCFD-0E32-4AEB-818C-2B7244E3EFCB}"/>
              </a:ext>
            </a:extLst>
          </p:cNvPr>
          <p:cNvSpPr txBox="1"/>
          <p:nvPr/>
        </p:nvSpPr>
        <p:spPr>
          <a:xfrm>
            <a:off x="3872672" y="1637608"/>
            <a:ext cx="3153206" cy="2800767"/>
          </a:xfrm>
          <a:prstGeom prst="rect">
            <a:avLst/>
          </a:prstGeom>
          <a:noFill/>
        </p:spPr>
        <p:txBody>
          <a:bodyPr wrap="square" rtlCol="0">
            <a:spAutoFit/>
          </a:bodyPr>
          <a:lstStyle/>
          <a:p>
            <a:r>
              <a:rPr lang="en-US" sz="1600" dirty="0">
                <a:solidFill>
                  <a:schemeClr val="bg1"/>
                </a:solidFill>
                <a:latin typeface="Microsoft JhengHei Light" panose="020B0304030504040204" pitchFamily="34" charset="-120"/>
                <a:ea typeface="Microsoft JhengHei Light" panose="020B0304030504040204" pitchFamily="34" charset="-120"/>
              </a:rPr>
              <a:t>For More Information about </a:t>
            </a:r>
            <a:r>
              <a:rPr lang="en-US" sz="1600" dirty="0" err="1" smtClean="0">
                <a:solidFill>
                  <a:schemeClr val="bg1"/>
                </a:solidFill>
                <a:latin typeface="Microsoft JhengHei Light" panose="020B0304030504040204" pitchFamily="34" charset="-120"/>
                <a:ea typeface="Microsoft JhengHei Light" panose="020B0304030504040204" pitchFamily="34" charset="-120"/>
              </a:rPr>
              <a:t>HyperNovaCBD</a:t>
            </a:r>
            <a:r>
              <a:rPr lang="en-US" sz="1600" dirty="0" smtClean="0">
                <a:solidFill>
                  <a:schemeClr val="bg1"/>
                </a:solidFill>
                <a:latin typeface="Microsoft JhengHei Light" panose="020B0304030504040204" pitchFamily="34" charset="-120"/>
                <a:ea typeface="Microsoft JhengHei Light" panose="020B0304030504040204" pitchFamily="34" charset="-120"/>
              </a:rPr>
              <a:t> </a:t>
            </a:r>
            <a:r>
              <a:rPr lang="en-US" sz="1600" dirty="0">
                <a:solidFill>
                  <a:schemeClr val="bg1"/>
                </a:solidFill>
                <a:latin typeface="Microsoft JhengHei Light" panose="020B0304030504040204" pitchFamily="34" charset="-120"/>
                <a:ea typeface="Microsoft JhengHei Light" panose="020B0304030504040204" pitchFamily="34" charset="-120"/>
              </a:rPr>
              <a:t>Contact:</a:t>
            </a:r>
          </a:p>
          <a:p>
            <a:endParaRPr lang="en-US" sz="1600" dirty="0">
              <a:solidFill>
                <a:schemeClr val="bg1"/>
              </a:solidFill>
              <a:latin typeface="Microsoft JhengHei Light" panose="020B0304030504040204" pitchFamily="34" charset="-120"/>
              <a:ea typeface="Microsoft JhengHei Light" panose="020B0304030504040204" pitchFamily="34" charset="-120"/>
            </a:endParaRPr>
          </a:p>
          <a:p>
            <a:r>
              <a:rPr lang="en-US" sz="1600" dirty="0">
                <a:solidFill>
                  <a:schemeClr val="bg1">
                    <a:lumMod val="85000"/>
                  </a:schemeClr>
                </a:solidFill>
                <a:latin typeface="Microsoft JhengHei Light" panose="020B0304030504040204" pitchFamily="34" charset="-120"/>
                <a:ea typeface="Microsoft JhengHei Light" panose="020B0304030504040204" pitchFamily="34" charset="-120"/>
              </a:rPr>
              <a:t>Ian M. Lawson</a:t>
            </a:r>
          </a:p>
          <a:p>
            <a:r>
              <a:rPr lang="en-US" sz="1600" dirty="0" smtClean="0">
                <a:solidFill>
                  <a:schemeClr val="bg1">
                    <a:lumMod val="85000"/>
                  </a:schemeClr>
                </a:solidFill>
                <a:latin typeface="Microsoft JhengHei Light" panose="020B0304030504040204" pitchFamily="34" charset="-120"/>
                <a:ea typeface="Microsoft JhengHei Light" panose="020B0304030504040204" pitchFamily="34" charset="-120"/>
              </a:rPr>
              <a:t>(619) 630-6382</a:t>
            </a:r>
            <a:endParaRPr lang="en-US" sz="1600" dirty="0">
              <a:solidFill>
                <a:schemeClr val="bg1">
                  <a:lumMod val="85000"/>
                </a:schemeClr>
              </a:solidFill>
              <a:latin typeface="Microsoft JhengHei Light" panose="020B0304030504040204" pitchFamily="34" charset="-120"/>
              <a:ea typeface="Microsoft JhengHei Light" panose="020B0304030504040204" pitchFamily="34" charset="-120"/>
            </a:endParaRPr>
          </a:p>
          <a:p>
            <a:r>
              <a:rPr lang="en-US" sz="1600" dirty="0" smtClean="0">
                <a:solidFill>
                  <a:schemeClr val="bg1">
                    <a:lumMod val="85000"/>
                  </a:schemeClr>
                </a:solidFill>
                <a:latin typeface="Microsoft JhengHei Light" panose="020B0304030504040204" pitchFamily="34" charset="-120"/>
                <a:ea typeface="Microsoft JhengHei Light" panose="020B0304030504040204" pitchFamily="34" charset="-120"/>
              </a:rPr>
              <a:t>ilawson@HyperNovaCBD.com</a:t>
            </a:r>
            <a:endParaRPr lang="en-US" sz="1600" dirty="0">
              <a:solidFill>
                <a:schemeClr val="bg1">
                  <a:lumMod val="85000"/>
                </a:schemeClr>
              </a:solidFill>
              <a:latin typeface="Microsoft JhengHei Light" panose="020B0304030504040204" pitchFamily="34" charset="-120"/>
              <a:ea typeface="Microsoft JhengHei Light" panose="020B0304030504040204" pitchFamily="34" charset="-120"/>
            </a:endParaRPr>
          </a:p>
          <a:p>
            <a:endParaRPr lang="en-US" sz="1600" dirty="0">
              <a:solidFill>
                <a:schemeClr val="bg1">
                  <a:lumMod val="85000"/>
                </a:schemeClr>
              </a:solidFill>
              <a:latin typeface="Microsoft JhengHei Light" panose="020B0304030504040204" pitchFamily="34" charset="-120"/>
              <a:ea typeface="Microsoft JhengHei Light" panose="020B0304030504040204" pitchFamily="34" charset="-120"/>
            </a:endParaRPr>
          </a:p>
          <a:p>
            <a:r>
              <a:rPr lang="en-US" sz="1600" dirty="0" smtClean="0">
                <a:solidFill>
                  <a:schemeClr val="bg1">
                    <a:lumMod val="85000"/>
                  </a:schemeClr>
                </a:solidFill>
                <a:latin typeface="Microsoft JhengHei Light" panose="020B0304030504040204" pitchFamily="34" charset="-120"/>
                <a:ea typeface="Microsoft JhengHei Light" panose="020B0304030504040204" pitchFamily="34" charset="-120"/>
              </a:rPr>
              <a:t>4738 Gateway Circle, #216</a:t>
            </a:r>
            <a:endParaRPr lang="en-US" sz="1600" dirty="0">
              <a:solidFill>
                <a:schemeClr val="bg1">
                  <a:lumMod val="85000"/>
                </a:schemeClr>
              </a:solidFill>
              <a:latin typeface="Microsoft JhengHei Light" panose="020B0304030504040204" pitchFamily="34" charset="-120"/>
              <a:ea typeface="Microsoft JhengHei Light" panose="020B0304030504040204" pitchFamily="34" charset="-120"/>
            </a:endParaRPr>
          </a:p>
          <a:p>
            <a:r>
              <a:rPr lang="en-US" sz="1600" dirty="0" smtClean="0">
                <a:solidFill>
                  <a:schemeClr val="bg1">
                    <a:lumMod val="85000"/>
                  </a:schemeClr>
                </a:solidFill>
                <a:latin typeface="Microsoft JhengHei Light" panose="020B0304030504040204" pitchFamily="34" charset="-120"/>
                <a:ea typeface="Microsoft JhengHei Light" panose="020B0304030504040204" pitchFamily="34" charset="-120"/>
              </a:rPr>
              <a:t>Kettering, </a:t>
            </a:r>
            <a:r>
              <a:rPr lang="en-US" sz="1600" dirty="0">
                <a:solidFill>
                  <a:schemeClr val="bg1">
                    <a:lumMod val="85000"/>
                  </a:schemeClr>
                </a:solidFill>
                <a:latin typeface="Microsoft JhengHei Light" panose="020B0304030504040204" pitchFamily="34" charset="-120"/>
                <a:ea typeface="Microsoft JhengHei Light" panose="020B0304030504040204" pitchFamily="34" charset="-120"/>
              </a:rPr>
              <a:t>OH </a:t>
            </a:r>
            <a:r>
              <a:rPr lang="en-US" sz="1600" dirty="0" smtClean="0">
                <a:solidFill>
                  <a:schemeClr val="bg1">
                    <a:lumMod val="85000"/>
                  </a:schemeClr>
                </a:solidFill>
                <a:latin typeface="Microsoft JhengHei Light" panose="020B0304030504040204" pitchFamily="34" charset="-120"/>
                <a:ea typeface="Microsoft JhengHei Light" panose="020B0304030504040204" pitchFamily="34" charset="-120"/>
              </a:rPr>
              <a:t>45440</a:t>
            </a:r>
            <a:endParaRPr lang="en-US" sz="1600" dirty="0">
              <a:solidFill>
                <a:schemeClr val="bg1">
                  <a:lumMod val="85000"/>
                </a:schemeClr>
              </a:solidFill>
              <a:latin typeface="Microsoft JhengHei Light" panose="020B0304030504040204" pitchFamily="34" charset="-120"/>
              <a:ea typeface="Microsoft JhengHei Light" panose="020B0304030504040204" pitchFamily="34" charset="-120"/>
            </a:endParaRPr>
          </a:p>
          <a:p>
            <a:endParaRPr lang="en-US" sz="1600" dirty="0">
              <a:solidFill>
                <a:schemeClr val="bg1">
                  <a:lumMod val="85000"/>
                </a:schemeClr>
              </a:solidFill>
              <a:latin typeface="Microsoft JhengHei Light" panose="020B0304030504040204" pitchFamily="34" charset="-120"/>
              <a:ea typeface="Microsoft JhengHei Light" panose="020B0304030504040204" pitchFamily="34" charset="-120"/>
            </a:endParaRPr>
          </a:p>
          <a:p>
            <a:r>
              <a:rPr lang="en-US" sz="1600" dirty="0" smtClean="0">
                <a:solidFill>
                  <a:schemeClr val="bg1">
                    <a:lumMod val="85000"/>
                  </a:schemeClr>
                </a:solidFill>
                <a:latin typeface="Microsoft JhengHei Light" panose="020B0304030504040204" pitchFamily="34" charset="-120"/>
                <a:ea typeface="Microsoft JhengHei Light" panose="020B0304030504040204" pitchFamily="34" charset="-120"/>
              </a:rPr>
              <a:t>www.HyperNovaCBD.com</a:t>
            </a:r>
            <a:endParaRPr lang="en-US" sz="1600" dirty="0">
              <a:solidFill>
                <a:schemeClr val="bg1">
                  <a:lumMod val="85000"/>
                </a:schemeClr>
              </a:solidFill>
              <a:latin typeface="Microsoft JhengHei Light" panose="020B0304030504040204" pitchFamily="34" charset="-120"/>
              <a:ea typeface="Microsoft JhengHei Light" panose="020B0304030504040204" pitchFamily="34" charset="-120"/>
            </a:endParaRPr>
          </a:p>
        </p:txBody>
      </p:sp>
      <p:pic>
        <p:nvPicPr>
          <p:cNvPr id="16" name="Picture 1">
            <a:hlinkClick r:id="rId3" action="ppaction://hlinksldjump"/>
          </p:cNvPr>
          <p:cNvPicPr>
            <a:picLocks noChangeAspect="1" noChangeArrowheads="1"/>
          </p:cNvPicPr>
          <p:nvPr/>
        </p:nvPicPr>
        <p:blipFill>
          <a:blip r:embed="rId4" cstate="print"/>
          <a:srcRect/>
          <a:stretch>
            <a:fillRect/>
          </a:stretch>
        </p:blipFill>
        <p:spPr bwMode="auto">
          <a:xfrm>
            <a:off x="4742977" y="7371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2916540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 xmlns:a16="http://schemas.microsoft.com/office/drawing/2014/main" id="{D939A07D-2E42-465C-A25A-7E2C3BC73664}"/>
              </a:ext>
            </a:extLst>
          </p:cNvPr>
          <p:cNvSpPr/>
          <p:nvPr/>
        </p:nvSpPr>
        <p:spPr>
          <a:xfrm rot="18269780">
            <a:off x="6604607" y="5513587"/>
            <a:ext cx="1579463" cy="612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7B7257D6-EEC9-4C1B-89DE-19BAD474F3F2}"/>
              </a:ext>
            </a:extLst>
          </p:cNvPr>
          <p:cNvSpPr/>
          <p:nvPr/>
        </p:nvSpPr>
        <p:spPr>
          <a:xfrm rot="20711217">
            <a:off x="5993918" y="676018"/>
            <a:ext cx="1841830" cy="4895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 xmlns:a16="http://schemas.microsoft.com/office/drawing/2014/main" id="{647BEF18-3E46-4707-8CEC-4EAFDE7BC5AC}"/>
              </a:ext>
            </a:extLst>
          </p:cNvPr>
          <p:cNvSpPr/>
          <p:nvPr/>
        </p:nvSpPr>
        <p:spPr>
          <a:xfrm>
            <a:off x="0" y="0"/>
            <a:ext cx="71925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latin typeface="Calibri" pitchFamily="34" charset="0"/>
              <a:cs typeface="Calibri" pitchFamily="34" charset="0"/>
            </a:endParaRPr>
          </a:p>
        </p:txBody>
      </p:sp>
      <p:sp>
        <p:nvSpPr>
          <p:cNvPr id="50" name="TextBox 49">
            <a:extLst>
              <a:ext uri="{FF2B5EF4-FFF2-40B4-BE49-F238E27FC236}">
                <a16:creationId xmlns="" xmlns:a16="http://schemas.microsoft.com/office/drawing/2014/main" id="{0B9875BD-0E25-44F7-91B3-D7F36BACFF35}"/>
              </a:ext>
            </a:extLst>
          </p:cNvPr>
          <p:cNvSpPr txBox="1"/>
          <p:nvPr/>
        </p:nvSpPr>
        <p:spPr>
          <a:xfrm>
            <a:off x="502295" y="1027329"/>
            <a:ext cx="5579534" cy="400110"/>
          </a:xfrm>
          <a:prstGeom prst="rect">
            <a:avLst/>
          </a:prstGeom>
          <a:noFill/>
        </p:spPr>
        <p:txBody>
          <a:bodyPr wrap="square" rtlCol="0">
            <a:spAutoFit/>
          </a:bodyPr>
          <a:lstStyle/>
          <a:p>
            <a:r>
              <a:rPr lang="en-US" sz="2000" dirty="0" smtClean="0">
                <a:ln w="0"/>
                <a:solidFill>
                  <a:schemeClr val="bg1"/>
                </a:solidFill>
              </a:rPr>
              <a:t>Summary Marketing Plan</a:t>
            </a:r>
            <a:endParaRPr lang="en-US" sz="2000" dirty="0">
              <a:ln w="0"/>
              <a:solidFill>
                <a:schemeClr val="bg1"/>
              </a:solidFill>
            </a:endParaRPr>
          </a:p>
        </p:txBody>
      </p:sp>
      <p:sp>
        <p:nvSpPr>
          <p:cNvPr id="41" name="Rectangle 40">
            <a:extLst>
              <a:ext uri="{FF2B5EF4-FFF2-40B4-BE49-F238E27FC236}">
                <a16:creationId xmlns="" xmlns:a16="http://schemas.microsoft.com/office/drawing/2014/main" id="{B7295A1C-10FF-4E5D-A258-A23548A72F87}"/>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 xmlns:a16="http://schemas.microsoft.com/office/drawing/2014/main" id="{128FC7FC-563A-435A-8A0D-4E69B5301F28}"/>
              </a:ext>
            </a:extLst>
          </p:cNvPr>
          <p:cNvSpPr txBox="1"/>
          <p:nvPr/>
        </p:nvSpPr>
        <p:spPr>
          <a:xfrm>
            <a:off x="1127087" y="225574"/>
            <a:ext cx="2817618"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Overview</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70" name="Straight Connector 69">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C2A30945-BEBA-4258-A56E-EACB0DF75813}"/>
              </a:ext>
            </a:extLst>
          </p:cNvPr>
          <p:cNvSpPr txBox="1"/>
          <p:nvPr/>
        </p:nvSpPr>
        <p:spPr>
          <a:xfrm>
            <a:off x="515256" y="1428952"/>
            <a:ext cx="2247364" cy="307777"/>
          </a:xfrm>
          <a:prstGeom prst="rect">
            <a:avLst/>
          </a:prstGeom>
          <a:noFill/>
        </p:spPr>
        <p:txBody>
          <a:bodyPr wrap="square" rtlCol="0">
            <a:spAutoFit/>
          </a:bodyPr>
          <a:lstStyle/>
          <a:p>
            <a:r>
              <a:rPr lang="en-US" sz="1400" dirty="0" smtClean="0">
                <a:solidFill>
                  <a:schemeClr val="accent2">
                    <a:lumMod val="60000"/>
                    <a:lumOff val="40000"/>
                  </a:schemeClr>
                </a:solidFill>
              </a:rPr>
              <a:t>The Primary Focus</a:t>
            </a:r>
            <a:endParaRPr lang="en-US" sz="1400" dirty="0">
              <a:solidFill>
                <a:schemeClr val="accent2">
                  <a:lumMod val="60000"/>
                  <a:lumOff val="40000"/>
                </a:schemeClr>
              </a:solidFill>
            </a:endParaRPr>
          </a:p>
        </p:txBody>
      </p:sp>
      <p:sp>
        <p:nvSpPr>
          <p:cNvPr id="21" name="TextBox 20"/>
          <p:cNvSpPr txBox="1"/>
          <p:nvPr/>
        </p:nvSpPr>
        <p:spPr>
          <a:xfrm>
            <a:off x="533399" y="1731585"/>
            <a:ext cx="6438901" cy="5386090"/>
          </a:xfrm>
          <a:prstGeom prst="rect">
            <a:avLst/>
          </a:prstGeom>
          <a:noFill/>
        </p:spPr>
        <p:txBody>
          <a:bodyPr wrap="square" rtlCol="0">
            <a:spAutoFit/>
          </a:bodyPr>
          <a:lstStyle/>
          <a:p>
            <a:r>
              <a:rPr lang="en-US" sz="1200" dirty="0" smtClean="0">
                <a:solidFill>
                  <a:schemeClr val="bg1"/>
                </a:solidFill>
                <a:latin typeface="Calibri Light" pitchFamily="34" charset="0"/>
                <a:cs typeface="Calibri Light" pitchFamily="34" charset="0"/>
              </a:rPr>
              <a:t>The Company is exclusively involved in the extraction and further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processing of the compounds from the hemp plant; and to be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infused by others in a plethora of consumer packaged goods,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and sold nationwide in stores and on-line by mass market retailers.</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The Company will offer its extraction services to:</a:t>
            </a:r>
          </a:p>
          <a:p>
            <a:r>
              <a:rPr lang="en-US" sz="1200" dirty="0" smtClean="0">
                <a:solidFill>
                  <a:schemeClr val="bg1"/>
                </a:solidFill>
                <a:latin typeface="Calibri" pitchFamily="34" charset="0"/>
                <a:cs typeface="Calibri" pitchFamily="34" charset="0"/>
              </a:rPr>
              <a:t/>
            </a:r>
            <a:br>
              <a:rPr lang="en-US" sz="1200" dirty="0" smtClean="0">
                <a:solidFill>
                  <a:schemeClr val="bg1"/>
                </a:solidFill>
                <a:latin typeface="Calibri" pitchFamily="34" charset="0"/>
                <a:cs typeface="Calibri" pitchFamily="34" charset="0"/>
              </a:rPr>
            </a:br>
            <a:r>
              <a:rPr lang="en-US" sz="1200" dirty="0" smtClean="0">
                <a:solidFill>
                  <a:schemeClr val="bg1"/>
                </a:solidFill>
                <a:latin typeface="Calibri" pitchFamily="34" charset="0"/>
                <a:cs typeface="Calibri" pitchFamily="34" charset="0"/>
              </a:rPr>
              <a:t>1.  </a:t>
            </a:r>
            <a:r>
              <a:rPr lang="en-US" sz="1200" dirty="0" smtClean="0">
                <a:solidFill>
                  <a:srgbClr val="FFC000"/>
                </a:solidFill>
                <a:latin typeface="Calibri" pitchFamily="34" charset="0"/>
                <a:cs typeface="Calibri" pitchFamily="34" charset="0"/>
              </a:rPr>
              <a:t>Farmers/cultivators </a:t>
            </a:r>
            <a:r>
              <a:rPr lang="en-US" sz="1200" dirty="0" smtClean="0">
                <a:solidFill>
                  <a:schemeClr val="bg1"/>
                </a:solidFill>
                <a:latin typeface="Calibri Light" pitchFamily="34" charset="0"/>
                <a:cs typeface="Calibri Light" pitchFamily="34" charset="0"/>
              </a:rPr>
              <a:t>of hemp who do not have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extraction capabilities. In the U.S. there are currently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about 25,000 farmers managing 78,000 acres of hemp.</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Leading states are: Colorado, Oregon, Kentucky, Vermont</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and North Carolina. Catching up fast are: California, New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York , Montana, Tennessee, Alabama and New Jersey. </a:t>
            </a:r>
            <a:br>
              <a:rPr lang="en-US" sz="1200" dirty="0" smtClean="0">
                <a:solidFill>
                  <a:schemeClr val="bg1"/>
                </a:solidFill>
                <a:latin typeface="Calibri Light" pitchFamily="34" charset="0"/>
                <a:cs typeface="Calibri Light" pitchFamily="34" charset="0"/>
              </a:rPr>
            </a:br>
            <a:endParaRPr lang="en-US" sz="1200" dirty="0" smtClean="0">
              <a:solidFill>
                <a:schemeClr val="bg1"/>
              </a:solidFill>
              <a:latin typeface="Calibri Light" pitchFamily="34" charset="0"/>
              <a:cs typeface="Calibri Light" pitchFamily="34" charset="0"/>
            </a:endParaRPr>
          </a:p>
          <a:p>
            <a:r>
              <a:rPr lang="en-US" sz="1200" dirty="0" smtClean="0">
                <a:solidFill>
                  <a:schemeClr val="bg1"/>
                </a:solidFill>
                <a:latin typeface="Calibri Light" pitchFamily="34" charset="0"/>
                <a:cs typeface="Calibri Light" pitchFamily="34" charset="0"/>
              </a:rPr>
              <a:t>2.  </a:t>
            </a:r>
            <a:r>
              <a:rPr lang="en-US" sz="1200" dirty="0" smtClean="0">
                <a:solidFill>
                  <a:srgbClr val="FFC000"/>
                </a:solidFill>
                <a:latin typeface="Calibri Light" pitchFamily="34" charset="0"/>
                <a:cs typeface="Calibri Light" pitchFamily="34" charset="0"/>
              </a:rPr>
              <a:t>Small CBD product developers/manufacturers </a:t>
            </a:r>
            <a:r>
              <a:rPr lang="en-US" sz="1200" dirty="0" smtClean="0">
                <a:solidFill>
                  <a:schemeClr val="bg1"/>
                </a:solidFill>
                <a:latin typeface="Calibri Light" pitchFamily="34" charset="0"/>
                <a:cs typeface="Calibri Light" pitchFamily="34" charset="0"/>
              </a:rPr>
              <a:t>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These are small companies with as few as 5 or so employees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where some have bought very basic extraction equipment and</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operate out of their homes or small commercial spaces. They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typically get their start with a quasi-franchiser who hand-hold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them from buying the hemp or extracted oil to installing equip-</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a:t>
            </a:r>
            <a:r>
              <a:rPr lang="en-US" sz="1200" dirty="0" err="1" smtClean="0">
                <a:solidFill>
                  <a:schemeClr val="bg1"/>
                </a:solidFill>
                <a:latin typeface="Calibri Light" pitchFamily="34" charset="0"/>
                <a:cs typeface="Calibri Light" pitchFamily="34" charset="0"/>
              </a:rPr>
              <a:t>ment</a:t>
            </a:r>
            <a:r>
              <a:rPr lang="en-US" sz="1200" dirty="0" smtClean="0">
                <a:solidFill>
                  <a:schemeClr val="bg1"/>
                </a:solidFill>
                <a:latin typeface="Calibri Light" pitchFamily="34" charset="0"/>
                <a:cs typeface="Calibri Light" pitchFamily="34" charset="0"/>
              </a:rPr>
              <a:t> and then bringing their products to market.  Many do not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do extraction and therefore are an opportunity for the Company.</a:t>
            </a:r>
            <a:r>
              <a:rPr lang="en-US" sz="1200" dirty="0" smtClean="0">
                <a:solidFill>
                  <a:schemeClr val="bg1"/>
                </a:solidFill>
                <a:latin typeface="Calibri" pitchFamily="34" charset="0"/>
                <a:cs typeface="Calibri" pitchFamily="34" charset="0"/>
              </a:rPr>
              <a:t/>
            </a:r>
            <a:br>
              <a:rPr lang="en-US" sz="1200" dirty="0" smtClean="0">
                <a:solidFill>
                  <a:schemeClr val="bg1"/>
                </a:solidFill>
                <a:latin typeface="Calibri" pitchFamily="34" charset="0"/>
                <a:cs typeface="Calibri" pitchFamily="34" charset="0"/>
              </a:rPr>
            </a:br>
            <a:endParaRPr lang="en-US" sz="1200" dirty="0" smtClean="0">
              <a:solidFill>
                <a:schemeClr val="bg1"/>
              </a:solidFill>
              <a:latin typeface="Calibri" pitchFamily="34" charset="0"/>
              <a:cs typeface="Calibri" pitchFamily="34" charset="0"/>
            </a:endParaRPr>
          </a:p>
          <a:p>
            <a:r>
              <a:rPr lang="en-US" sz="1200" dirty="0" smtClean="0">
                <a:solidFill>
                  <a:schemeClr val="bg1"/>
                </a:solidFill>
                <a:latin typeface="Calibri" pitchFamily="34" charset="0"/>
                <a:cs typeface="Calibri" pitchFamily="34" charset="0"/>
              </a:rPr>
              <a:t>3.  </a:t>
            </a:r>
            <a:r>
              <a:rPr lang="en-US" sz="1200" dirty="0" smtClean="0">
                <a:solidFill>
                  <a:srgbClr val="FFC000"/>
                </a:solidFill>
                <a:latin typeface="Calibri" pitchFamily="34" charset="0"/>
                <a:cs typeface="Calibri" pitchFamily="34" charset="0"/>
              </a:rPr>
              <a:t>Original Equipment Manufacturers </a:t>
            </a:r>
            <a:r>
              <a:rPr lang="en-US" sz="1200" dirty="0" smtClean="0">
                <a:solidFill>
                  <a:schemeClr val="bg1"/>
                </a:solidFill>
                <a:latin typeface="Calibri Light" pitchFamily="34" charset="0"/>
                <a:cs typeface="Calibri Light" pitchFamily="34" charset="0"/>
              </a:rPr>
              <a:t>(OEMs)  who infuse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hemp oil into a plethora of products from tinctures to balms,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cosmetics and shampoos to candies, cookies, beverages and pet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     foods . . . and hundreds of other CBD consumer packaged goods. 	</a:t>
            </a:r>
          </a:p>
          <a:p>
            <a:endParaRPr lang="en-US" sz="1000" dirty="0" smtClean="0">
              <a:solidFill>
                <a:schemeClr val="bg1"/>
              </a:solidFill>
              <a:latin typeface="Calibri" pitchFamily="34" charset="0"/>
              <a:cs typeface="Calibri" pitchFamily="34" charset="0"/>
            </a:endParaRPr>
          </a:p>
          <a:p>
            <a:endParaRPr lang="en-US" sz="1000" dirty="0">
              <a:solidFill>
                <a:schemeClr val="bg1"/>
              </a:solidFill>
              <a:latin typeface="Calibri" pitchFamily="34" charset="0"/>
              <a:cs typeface="Calibri" pitchFamily="34" charset="0"/>
            </a:endParaRPr>
          </a:p>
        </p:txBody>
      </p:sp>
      <p:pic>
        <p:nvPicPr>
          <p:cNvPr id="27" name="Picture 26" descr="17704SUB214_editsky1.jpg"/>
          <p:cNvPicPr>
            <a:picLocks noChangeAspect="1"/>
          </p:cNvPicPr>
          <p:nvPr/>
        </p:nvPicPr>
        <p:blipFill>
          <a:blip r:embed="rId2" cstate="print"/>
          <a:stretch>
            <a:fillRect/>
          </a:stretch>
        </p:blipFill>
        <p:spPr>
          <a:xfrm>
            <a:off x="5010150" y="1123950"/>
            <a:ext cx="3857625" cy="2571750"/>
          </a:xfrm>
          <a:prstGeom prst="roundRect">
            <a:avLst>
              <a:gd name="adj" fmla="val 8594"/>
            </a:avLst>
          </a:prstGeom>
          <a:solidFill>
            <a:srgbClr val="FFFFFF">
              <a:shade val="85000"/>
            </a:srgbClr>
          </a:solidFill>
          <a:ln>
            <a:noFill/>
          </a:ln>
          <a:effectLst>
            <a:outerShdw blurRad="139700" dist="63500" sx="103000" sy="103000" algn="tr" rotWithShape="0">
              <a:prstClr val="black">
                <a:alpha val="61000"/>
              </a:prstClr>
            </a:outerShdw>
          </a:effectLst>
        </p:spPr>
      </p:pic>
      <p:pic>
        <p:nvPicPr>
          <p:cNvPr id="28" name="Picture 27" descr="canstockphoto6873599.jpg"/>
          <p:cNvPicPr>
            <a:picLocks noChangeAspect="1"/>
          </p:cNvPicPr>
          <p:nvPr/>
        </p:nvPicPr>
        <p:blipFill>
          <a:blip r:embed="rId3" cstate="print"/>
          <a:stretch>
            <a:fillRect/>
          </a:stretch>
        </p:blipFill>
        <p:spPr>
          <a:xfrm>
            <a:off x="5050774" y="3857624"/>
            <a:ext cx="3830083" cy="2543175"/>
          </a:xfrm>
          <a:prstGeom prst="roundRect">
            <a:avLst>
              <a:gd name="adj" fmla="val 8594"/>
            </a:avLst>
          </a:prstGeom>
          <a:solidFill>
            <a:srgbClr val="FFFFFF">
              <a:shade val="85000"/>
            </a:srgbClr>
          </a:solidFill>
          <a:ln>
            <a:noFill/>
          </a:ln>
          <a:effectLst>
            <a:outerShdw blurRad="139700" dist="88900" sx="103000" sy="103000" algn="tr" rotWithShape="0">
              <a:prstClr val="black">
                <a:alpha val="61000"/>
              </a:prstClr>
            </a:outerShdw>
          </a:effectLst>
        </p:spPr>
      </p:pic>
      <p:sp>
        <p:nvSpPr>
          <p:cNvPr id="22" name="TextBox 21"/>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a:t>
            </a:r>
            <a:r>
              <a:rPr lang="en-US" sz="800" dirty="0" smtClean="0">
                <a:solidFill>
                  <a:schemeClr val="tx2"/>
                </a:solidFill>
                <a:latin typeface="Calibri" pitchFamily="34" charset="0"/>
                <a:cs typeface="Calibri" pitchFamily="34" charset="0"/>
              </a:rPr>
              <a:t>, Inc.    </a:t>
            </a:r>
            <a:endParaRPr lang="en-US" sz="800" dirty="0">
              <a:solidFill>
                <a:schemeClr val="tx2"/>
              </a:solidFill>
              <a:latin typeface="Calibri" pitchFamily="34" charset="0"/>
              <a:cs typeface="Calibri" pitchFamily="34" charset="0"/>
            </a:endParaRPr>
          </a:p>
        </p:txBody>
      </p:sp>
      <p:sp>
        <p:nvSpPr>
          <p:cNvPr id="23" name="TextBox 22"/>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4</a:t>
            </a:r>
            <a:endParaRPr lang="en-US" dirty="0">
              <a:solidFill>
                <a:schemeClr val="bg1"/>
              </a:solidFill>
            </a:endParaRPr>
          </a:p>
        </p:txBody>
      </p:sp>
      <p:pic>
        <p:nvPicPr>
          <p:cNvPr id="16" name="Picture 1">
            <a:hlinkClick r:id="rId4" action="ppaction://hlinksldjump"/>
          </p:cNvPr>
          <p:cNvPicPr>
            <a:picLocks noChangeAspect="1" noChangeArrowheads="1"/>
          </p:cNvPicPr>
          <p:nvPr/>
        </p:nvPicPr>
        <p:blipFill>
          <a:blip r:embed="rId5"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1006555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EBA38D1-34C8-43C1-B8BF-239E0BEDA3DE}"/>
              </a:ext>
            </a:extLst>
          </p:cNvPr>
          <p:cNvSpPr/>
          <p:nvPr/>
        </p:nvSpPr>
        <p:spPr>
          <a:xfrm rot="20711217">
            <a:off x="5918854" y="431832"/>
            <a:ext cx="1841830" cy="4816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EF317C06-5457-4F69-BBE9-3115409165FB}"/>
              </a:ext>
            </a:extLst>
          </p:cNvPr>
          <p:cNvSpPr/>
          <p:nvPr/>
        </p:nvSpPr>
        <p:spPr>
          <a:xfrm>
            <a:off x="0" y="0"/>
            <a:ext cx="7092176"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5B09A6B5-238E-4FE7-A6E6-64BE96A947D1}"/>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0B9875BD-0E25-44F7-91B3-D7F36BACFF35}"/>
              </a:ext>
            </a:extLst>
          </p:cNvPr>
          <p:cNvSpPr txBox="1"/>
          <p:nvPr/>
        </p:nvSpPr>
        <p:spPr>
          <a:xfrm>
            <a:off x="534190" y="1037956"/>
            <a:ext cx="5366879" cy="3970318"/>
          </a:xfrm>
          <a:prstGeom prst="rect">
            <a:avLst/>
          </a:prstGeom>
          <a:noFill/>
        </p:spPr>
        <p:txBody>
          <a:bodyPr wrap="square" rtlCol="0">
            <a:spAutoFit/>
          </a:bodyPr>
          <a:lstStyle/>
          <a:p>
            <a:r>
              <a:rPr lang="en-US" sz="2000" dirty="0" smtClean="0">
                <a:ln w="0"/>
                <a:solidFill>
                  <a:schemeClr val="bg1"/>
                </a:solidFill>
                <a:ea typeface="Microsoft JhengHei Light" pitchFamily="34" charset="-120"/>
              </a:rPr>
              <a:t>The Operations Chart Below Provides a Snapshot of How </a:t>
            </a:r>
            <a:r>
              <a:rPr lang="en-US" sz="2000" i="1" dirty="0" err="1" smtClean="0">
                <a:ln w="0"/>
                <a:solidFill>
                  <a:schemeClr val="bg1"/>
                </a:solidFill>
                <a:ea typeface="Microsoft JhengHei Light" pitchFamily="34" charset="-120"/>
              </a:rPr>
              <a:t>HyperNovaCBD</a:t>
            </a:r>
            <a:r>
              <a:rPr lang="en-US" sz="2000" dirty="0" smtClean="0">
                <a:ln w="0"/>
                <a:solidFill>
                  <a:schemeClr val="bg1"/>
                </a:solidFill>
                <a:ea typeface="Microsoft JhengHei Light" pitchFamily="34" charset="-120"/>
              </a:rPr>
              <a:t> Interfaces With Various Elements of the Hemp Industry</a:t>
            </a:r>
            <a:endParaRPr lang="en-US" sz="1200" dirty="0" smtClean="0">
              <a:ln w="0"/>
              <a:solidFill>
                <a:schemeClr val="bg1"/>
              </a:solidFill>
              <a:latin typeface="Microsoft JhengHei Light" pitchFamily="34" charset="-120"/>
              <a:ea typeface="Microsoft JhengHei Light" pitchFamily="34" charset="-120"/>
            </a:endParaRPr>
          </a:p>
          <a:p>
            <a:endParaRPr lang="en-US" sz="1200" dirty="0" smtClean="0">
              <a:ln w="0"/>
              <a:solidFill>
                <a:schemeClr val="bg1"/>
              </a:solidFill>
              <a:latin typeface="Microsoft JhengHei Light" pitchFamily="34" charset="-120"/>
              <a:ea typeface="Microsoft JhengHei Light" pitchFamily="34" charset="-120"/>
            </a:endParaRPr>
          </a:p>
          <a:p>
            <a:endParaRPr lang="en-US" sz="1200" dirty="0" smtClean="0">
              <a:ln w="0"/>
              <a:solidFill>
                <a:schemeClr val="bg1"/>
              </a:solidFill>
              <a:latin typeface="Microsoft JhengHei Light" pitchFamily="34" charset="-120"/>
              <a:ea typeface="Microsoft JhengHei Light" pitchFamily="34" charset="-120"/>
            </a:endParaRPr>
          </a:p>
          <a:p>
            <a:endParaRPr lang="en-US" sz="1200" dirty="0" smtClean="0">
              <a:ln w="0"/>
              <a:solidFill>
                <a:schemeClr val="bg1"/>
              </a:solidFill>
              <a:latin typeface="Microsoft JhengHei Light" pitchFamily="34" charset="-120"/>
              <a:ea typeface="Microsoft JhengHei Light" pitchFamily="34" charset="-120"/>
            </a:endParaRPr>
          </a:p>
          <a:p>
            <a:endParaRPr lang="en-US" sz="1200" dirty="0" smtClean="0">
              <a:ln w="0"/>
              <a:solidFill>
                <a:schemeClr val="bg1"/>
              </a:solidFill>
              <a:latin typeface="Microsoft JhengHei Light" pitchFamily="34" charset="-120"/>
              <a:ea typeface="Microsoft JhengHei Light" pitchFamily="34" charset="-120"/>
            </a:endParaRPr>
          </a:p>
          <a:p>
            <a:endParaRPr lang="en-US" sz="1200" dirty="0" smtClean="0">
              <a:ln w="0"/>
              <a:solidFill>
                <a:schemeClr val="bg1"/>
              </a:solidFill>
              <a:latin typeface="Microsoft JhengHei Light" pitchFamily="34" charset="-120"/>
              <a:ea typeface="Microsoft JhengHei Light" pitchFamily="34" charset="-120"/>
            </a:endParaRPr>
          </a:p>
          <a:p>
            <a:endParaRPr lang="en-US" sz="1200" dirty="0" smtClean="0">
              <a:ln w="0"/>
              <a:solidFill>
                <a:schemeClr val="bg1"/>
              </a:solidFill>
              <a:latin typeface="Microsoft JhengHei Light" pitchFamily="34" charset="-120"/>
              <a:ea typeface="Microsoft JhengHei Light" pitchFamily="34" charset="-120"/>
            </a:endParaRPr>
          </a:p>
          <a:p>
            <a:endParaRPr lang="en-US" sz="1200" dirty="0" smtClean="0">
              <a:ln w="0"/>
              <a:solidFill>
                <a:schemeClr val="bg1"/>
              </a:solidFill>
              <a:latin typeface="Microsoft JhengHei Light" pitchFamily="34" charset="-120"/>
              <a:ea typeface="Microsoft JhengHei Light" pitchFamily="34" charset="-120"/>
            </a:endParaRPr>
          </a:p>
          <a:p>
            <a:r>
              <a:rPr lang="en-US" sz="1200" dirty="0" smtClean="0">
                <a:ln w="0"/>
                <a:solidFill>
                  <a:schemeClr val="bg1"/>
                </a:solidFill>
                <a:latin typeface="Microsoft JhengHei Light" pitchFamily="34" charset="-120"/>
                <a:ea typeface="Microsoft JhengHei Light" pitchFamily="34" charset="-120"/>
              </a:rPr>
              <a:t>    </a:t>
            </a:r>
          </a:p>
          <a:p>
            <a:endParaRPr lang="en-US" sz="1200" dirty="0" smtClean="0">
              <a:ln w="0"/>
              <a:solidFill>
                <a:schemeClr val="bg1"/>
              </a:solidFill>
              <a:latin typeface="Microsoft JhengHei Light" pitchFamily="34" charset="-120"/>
              <a:ea typeface="Microsoft JhengHei Light" pitchFamily="34" charset="-120"/>
            </a:endParaRPr>
          </a:p>
          <a:p>
            <a:endParaRPr lang="en-US" sz="1200" dirty="0" smtClean="0">
              <a:ln w="0"/>
              <a:solidFill>
                <a:schemeClr val="bg1"/>
              </a:solidFill>
              <a:latin typeface="Microsoft JhengHei Light" pitchFamily="34" charset="-120"/>
              <a:ea typeface="Microsoft JhengHei Light" pitchFamily="34" charset="-120"/>
            </a:endParaRPr>
          </a:p>
          <a:p>
            <a:endParaRPr lang="en-US" sz="1200" dirty="0" smtClean="0">
              <a:ln w="0"/>
              <a:solidFill>
                <a:schemeClr val="bg1"/>
              </a:solidFill>
              <a:latin typeface="Microsoft JhengHei Light" pitchFamily="34" charset="-120"/>
              <a:ea typeface="Microsoft JhengHei Light" pitchFamily="34" charset="-120"/>
            </a:endParaRPr>
          </a:p>
          <a:p>
            <a:r>
              <a:rPr lang="en-US" sz="1200" dirty="0" smtClean="0">
                <a:ln w="0"/>
                <a:solidFill>
                  <a:schemeClr val="bg1"/>
                </a:solidFill>
                <a:latin typeface="Microsoft JhengHei Light" pitchFamily="34" charset="-120"/>
                <a:ea typeface="Microsoft JhengHei Light" pitchFamily="34" charset="-120"/>
              </a:rPr>
              <a:t> </a:t>
            </a:r>
          </a:p>
          <a:p>
            <a:endParaRPr lang="en-US" sz="1200" dirty="0" smtClean="0">
              <a:ln w="0"/>
              <a:solidFill>
                <a:schemeClr val="bg1"/>
              </a:solidFill>
              <a:latin typeface="Microsoft JhengHei Light" pitchFamily="34" charset="-120"/>
              <a:ea typeface="Microsoft JhengHei Light" pitchFamily="34" charset="-120"/>
            </a:endParaRPr>
          </a:p>
          <a:p>
            <a:endParaRPr lang="en-US" sz="1200" dirty="0" smtClean="0">
              <a:ln w="0"/>
              <a:solidFill>
                <a:schemeClr val="bg1"/>
              </a:solidFill>
              <a:latin typeface="Microsoft JhengHei Light" pitchFamily="34" charset="-120"/>
              <a:ea typeface="Microsoft JhengHei Light" pitchFamily="34" charset="-120"/>
            </a:endParaRPr>
          </a:p>
          <a:p>
            <a:endParaRPr lang="en-US" sz="1200" dirty="0" smtClean="0">
              <a:ln w="0"/>
              <a:solidFill>
                <a:schemeClr val="bg1"/>
              </a:solidFill>
              <a:latin typeface="Microsoft JhengHei Light" pitchFamily="34" charset="-120"/>
              <a:ea typeface="Microsoft JhengHei Light" pitchFamily="34" charset="-120"/>
            </a:endParaRPr>
          </a:p>
          <a:p>
            <a:endParaRPr lang="en-US" sz="1200" dirty="0">
              <a:ln w="0"/>
              <a:solidFill>
                <a:schemeClr val="bg1"/>
              </a:solidFill>
              <a:latin typeface="Microsoft JhengHei Light" pitchFamily="34" charset="-120"/>
              <a:ea typeface="Microsoft JhengHei Light" pitchFamily="34" charset="-120"/>
            </a:endParaRPr>
          </a:p>
        </p:txBody>
      </p:sp>
      <p:pic>
        <p:nvPicPr>
          <p:cNvPr id="22" name="Picture 21" descr="mike_duckett_hemcore.jpg"/>
          <p:cNvPicPr>
            <a:picLocks noChangeAspect="1"/>
          </p:cNvPicPr>
          <p:nvPr/>
        </p:nvPicPr>
        <p:blipFill>
          <a:blip r:embed="rId2" cstate="print"/>
          <a:stretch>
            <a:fillRect/>
          </a:stretch>
        </p:blipFill>
        <p:spPr>
          <a:xfrm>
            <a:off x="5922335" y="1435397"/>
            <a:ext cx="2920410" cy="4380614"/>
          </a:xfrm>
          <a:prstGeom prst="roundRect">
            <a:avLst>
              <a:gd name="adj" fmla="val 16667"/>
            </a:avLst>
          </a:prstGeom>
          <a:ln>
            <a:noFill/>
          </a:ln>
          <a:effectLst>
            <a:outerShdw blurRad="139700" dist="88900" sx="103000" sy="103000" algn="ctr">
              <a:srgbClr val="000000">
                <a:alpha val="66000"/>
              </a:srgbClr>
            </a:outerShdw>
          </a:effectLst>
          <a:scene3d>
            <a:camera prst="orthographicFront">
              <a:rot lat="0" lon="0" rev="0"/>
            </a:camera>
            <a:lightRig rig="balanced" dir="t">
              <a:rot lat="0" lon="0" rev="8700000"/>
            </a:lightRig>
          </a:scene3d>
          <a:sp3d>
            <a:bevelT w="190500" h="38100"/>
          </a:sp3d>
        </p:spPr>
      </p:pic>
      <p:sp>
        <p:nvSpPr>
          <p:cNvPr id="26" name="TextBox 25"/>
          <p:cNvSpPr txBox="1"/>
          <p:nvPr/>
        </p:nvSpPr>
        <p:spPr>
          <a:xfrm>
            <a:off x="6145619" y="5922342"/>
            <a:ext cx="2456124" cy="584775"/>
          </a:xfrm>
          <a:prstGeom prst="rect">
            <a:avLst/>
          </a:prstGeom>
          <a:noFill/>
        </p:spPr>
        <p:txBody>
          <a:bodyPr wrap="square" rtlCol="0">
            <a:spAutoFit/>
          </a:bodyPr>
          <a:lstStyle/>
          <a:p>
            <a:r>
              <a:rPr lang="en-US" sz="800" i="1" dirty="0" smtClean="0">
                <a:solidFill>
                  <a:schemeClr val="bg1"/>
                </a:solidFill>
              </a:rPr>
              <a:t>Farmer inspecting </a:t>
            </a:r>
            <a:r>
              <a:rPr lang="en-US" sz="800" i="1" dirty="0" smtClean="0"/>
              <a:t>his crop. Not all Hemp is </a:t>
            </a:r>
            <a:r>
              <a:rPr lang="en-US" sz="800" i="1" dirty="0" smtClean="0">
                <a:solidFill>
                  <a:schemeClr val="bg1"/>
                </a:solidFill>
              </a:rPr>
              <a:t>created equal and </a:t>
            </a:r>
            <a:r>
              <a:rPr lang="en-US" sz="800" i="1" dirty="0" smtClean="0"/>
              <a:t>why testing occurs at least </a:t>
            </a:r>
            <a:r>
              <a:rPr lang="en-US" sz="800" i="1" dirty="0" smtClean="0">
                <a:solidFill>
                  <a:schemeClr val="bg1"/>
                </a:solidFill>
              </a:rPr>
              <a:t>three to five times </a:t>
            </a:r>
            <a:r>
              <a:rPr lang="en-US" sz="800" i="1" dirty="0" smtClean="0"/>
              <a:t>before infusing its oil or in </a:t>
            </a:r>
            <a:r>
              <a:rPr lang="en-US" sz="800" i="1" dirty="0" smtClean="0">
                <a:solidFill>
                  <a:schemeClr val="bg1"/>
                </a:solidFill>
              </a:rPr>
              <a:t>powder form into  </a:t>
            </a:r>
            <a:r>
              <a:rPr lang="en-US" sz="800" i="1" dirty="0" smtClean="0"/>
              <a:t>consumer products.</a:t>
            </a:r>
            <a:r>
              <a:rPr lang="en-US" sz="800" i="1" dirty="0" smtClean="0">
                <a:solidFill>
                  <a:schemeClr val="bg1"/>
                </a:solidFill>
              </a:rPr>
              <a:t> </a:t>
            </a:r>
            <a:endParaRPr lang="en-US" sz="800" i="1" dirty="0">
              <a:solidFill>
                <a:schemeClr val="bg1"/>
              </a:solidFill>
            </a:endParaRPr>
          </a:p>
        </p:txBody>
      </p:sp>
      <p:graphicFrame>
        <p:nvGraphicFramePr>
          <p:cNvPr id="13" name="Diagram 12"/>
          <p:cNvGraphicFramePr/>
          <p:nvPr/>
        </p:nvGraphicFramePr>
        <p:xfrm>
          <a:off x="524541" y="2360431"/>
          <a:ext cx="4929961" cy="3302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ight Arrow 13"/>
          <p:cNvSpPr/>
          <p:nvPr/>
        </p:nvSpPr>
        <p:spPr>
          <a:xfrm rot="2913377">
            <a:off x="1826711" y="2824209"/>
            <a:ext cx="501568" cy="318337"/>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Down Arrow 19"/>
          <p:cNvSpPr/>
          <p:nvPr/>
        </p:nvSpPr>
        <p:spPr>
          <a:xfrm rot="2621281">
            <a:off x="3750017" y="2697541"/>
            <a:ext cx="342568" cy="545425"/>
          </a:xfrm>
          <a:prstGeom prst="upDownArrow">
            <a:avLst>
              <a:gd name="adj1" fmla="val 38755"/>
              <a:gd name="adj2" fmla="val 4268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Down Arrow 20"/>
          <p:cNvSpPr/>
          <p:nvPr/>
        </p:nvSpPr>
        <p:spPr>
          <a:xfrm rot="2621281">
            <a:off x="1680212" y="4636214"/>
            <a:ext cx="342568" cy="545425"/>
          </a:xfrm>
          <a:prstGeom prst="upDownArrow">
            <a:avLst>
              <a:gd name="adj1" fmla="val 38755"/>
              <a:gd name="adj2" fmla="val 4268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2293278">
            <a:off x="3821183" y="4903571"/>
            <a:ext cx="407163" cy="307722"/>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36745" y="2645292"/>
            <a:ext cx="1775637" cy="461665"/>
          </a:xfrm>
          <a:prstGeom prst="rect">
            <a:avLst/>
          </a:prstGeom>
          <a:noFill/>
        </p:spPr>
        <p:txBody>
          <a:bodyPr wrap="square" rtlCol="0">
            <a:spAutoFit/>
          </a:bodyPr>
          <a:lstStyle/>
          <a:p>
            <a:r>
              <a:rPr lang="en-US" sz="1200" i="1" dirty="0" smtClean="0"/>
              <a:t>Critical hemp</a:t>
            </a:r>
          </a:p>
          <a:p>
            <a:r>
              <a:rPr lang="en-US" sz="1200" i="1" dirty="0" smtClean="0"/>
              <a:t>vetting</a:t>
            </a:r>
            <a:endParaRPr lang="en-US" sz="1200" i="1" dirty="0"/>
          </a:p>
        </p:txBody>
      </p:sp>
      <p:sp>
        <p:nvSpPr>
          <p:cNvPr id="29" name="TextBox 28"/>
          <p:cNvSpPr txBox="1"/>
          <p:nvPr/>
        </p:nvSpPr>
        <p:spPr>
          <a:xfrm>
            <a:off x="4089099" y="2619145"/>
            <a:ext cx="1206802" cy="646331"/>
          </a:xfrm>
          <a:prstGeom prst="rect">
            <a:avLst/>
          </a:prstGeom>
          <a:noFill/>
        </p:spPr>
        <p:txBody>
          <a:bodyPr wrap="square" rtlCol="0">
            <a:spAutoFit/>
          </a:bodyPr>
          <a:lstStyle/>
          <a:p>
            <a:pPr algn="r"/>
            <a:r>
              <a:rPr lang="en-US" sz="1200" i="1" dirty="0" smtClean="0"/>
              <a:t>Supplemental</a:t>
            </a:r>
          </a:p>
          <a:p>
            <a:pPr algn="r"/>
            <a:r>
              <a:rPr lang="en-US" sz="1200" i="1" dirty="0" smtClean="0"/>
              <a:t>Product when needed</a:t>
            </a:r>
            <a:endParaRPr lang="en-US" sz="1200" i="1" dirty="0"/>
          </a:p>
        </p:txBody>
      </p:sp>
      <p:pic>
        <p:nvPicPr>
          <p:cNvPr id="31" name="Picture 4"/>
          <p:cNvPicPr>
            <a:picLocks noChangeAspect="1" noChangeArrowheads="1"/>
          </p:cNvPicPr>
          <p:nvPr/>
        </p:nvPicPr>
        <p:blipFill>
          <a:blip r:embed="rId7" cstate="print"/>
          <a:srcRect/>
          <a:stretch>
            <a:fillRect/>
          </a:stretch>
        </p:blipFill>
        <p:spPr bwMode="auto">
          <a:xfrm>
            <a:off x="2176288" y="3860238"/>
            <a:ext cx="1577005" cy="308150"/>
          </a:xfrm>
          <a:prstGeom prst="rect">
            <a:avLst/>
          </a:prstGeom>
          <a:noFill/>
          <a:ln w="9525">
            <a:noFill/>
            <a:miter lim="800000"/>
            <a:headEnd/>
            <a:tailEnd/>
          </a:ln>
          <a:effectLst/>
        </p:spPr>
      </p:pic>
      <p:sp>
        <p:nvSpPr>
          <p:cNvPr id="32" name="TextBox 31">
            <a:extLst>
              <a:ext uri="{FF2B5EF4-FFF2-40B4-BE49-F238E27FC236}">
                <a16:creationId xmlns="" xmlns:a16="http://schemas.microsoft.com/office/drawing/2014/main" id="{128FC7FC-563A-435A-8A0D-4E69B5301F28}"/>
              </a:ext>
            </a:extLst>
          </p:cNvPr>
          <p:cNvSpPr txBox="1"/>
          <p:nvPr/>
        </p:nvSpPr>
        <p:spPr>
          <a:xfrm>
            <a:off x="1127087" y="225574"/>
            <a:ext cx="6209378"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CBD Industry Organization</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33" name="Straight Connector 32">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955748" y="5286145"/>
            <a:ext cx="1775637" cy="276999"/>
          </a:xfrm>
          <a:prstGeom prst="rect">
            <a:avLst/>
          </a:prstGeom>
          <a:noFill/>
        </p:spPr>
        <p:txBody>
          <a:bodyPr wrap="square" rtlCol="0">
            <a:spAutoFit/>
          </a:bodyPr>
          <a:lstStyle/>
          <a:p>
            <a:r>
              <a:rPr lang="en-US" sz="1200" i="1" dirty="0" smtClean="0"/>
              <a:t>Retail and On-line</a:t>
            </a:r>
            <a:endParaRPr lang="en-US" sz="1200" i="1" dirty="0"/>
          </a:p>
        </p:txBody>
      </p:sp>
      <p:sp>
        <p:nvSpPr>
          <p:cNvPr id="36" name="TextBox 35"/>
          <p:cNvSpPr txBox="1"/>
          <p:nvPr/>
        </p:nvSpPr>
        <p:spPr>
          <a:xfrm>
            <a:off x="755348" y="5333770"/>
            <a:ext cx="1775637" cy="276999"/>
          </a:xfrm>
          <a:prstGeom prst="rect">
            <a:avLst/>
          </a:prstGeom>
          <a:noFill/>
        </p:spPr>
        <p:txBody>
          <a:bodyPr wrap="square" rtlCol="0">
            <a:spAutoFit/>
          </a:bodyPr>
          <a:lstStyle/>
          <a:p>
            <a:r>
              <a:rPr lang="en-US" sz="1200" i="1" dirty="0" smtClean="0"/>
              <a:t>With others</a:t>
            </a:r>
            <a:endParaRPr lang="en-US" sz="1200" i="1" dirty="0"/>
          </a:p>
        </p:txBody>
      </p:sp>
      <p:sp>
        <p:nvSpPr>
          <p:cNvPr id="30" name="TextBox 29"/>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37" name="TextBox 36"/>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5</a:t>
            </a:r>
            <a:endParaRPr lang="en-US" dirty="0">
              <a:solidFill>
                <a:schemeClr val="bg1"/>
              </a:solidFill>
            </a:endParaRPr>
          </a:p>
        </p:txBody>
      </p:sp>
      <p:pic>
        <p:nvPicPr>
          <p:cNvPr id="38" name="Picture 1">
            <a:hlinkClick r:id="rId8" action="ppaction://hlinksldjump"/>
          </p:cNvPr>
          <p:cNvPicPr>
            <a:picLocks noChangeAspect="1" noChangeArrowheads="1"/>
          </p:cNvPicPr>
          <p:nvPr/>
        </p:nvPicPr>
        <p:blipFill>
          <a:blip r:embed="rId9"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4083276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DF0B009E-0016-4542-8AFB-A5B01456D6F4}"/>
              </a:ext>
            </a:extLst>
          </p:cNvPr>
          <p:cNvSpPr/>
          <p:nvPr/>
        </p:nvSpPr>
        <p:spPr>
          <a:xfrm rot="20711217">
            <a:off x="6003139" y="44753"/>
            <a:ext cx="1932675"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CFD09B5-4A6B-4107-AA5F-11D33C4B29D2}"/>
              </a:ext>
            </a:extLst>
          </p:cNvPr>
          <p:cNvSpPr/>
          <p:nvPr/>
        </p:nvSpPr>
        <p:spPr>
          <a:xfrm>
            <a:off x="0" y="0"/>
            <a:ext cx="7092176"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2E1F7C40-1D61-4A7F-8B61-ECC66496D7BA}"/>
              </a:ext>
            </a:extLst>
          </p:cNvPr>
          <p:cNvSpPr/>
          <p:nvPr/>
        </p:nvSpPr>
        <p:spPr>
          <a:xfrm>
            <a:off x="902694" y="6197672"/>
            <a:ext cx="2248191" cy="496290"/>
          </a:xfrm>
          <a:prstGeom prst="rect">
            <a:avLst/>
          </a:prstGeom>
          <a:effectLst/>
        </p:spPr>
        <p:txBody>
          <a:bodyPr wrap="square">
            <a:spAutoFit/>
          </a:bodyPr>
          <a:lstStyle/>
          <a:p>
            <a:pPr>
              <a:lnSpc>
                <a:spcPct val="125000"/>
              </a:lnSpc>
            </a:pPr>
            <a:r>
              <a:rPr lang="en-US" sz="700" dirty="0">
                <a:latin typeface="Microsoft JhengHei" panose="020B0604030504040204" pitchFamily="34" charset="-120"/>
                <a:ea typeface="Microsoft JhengHei" panose="020B0604030504040204" pitchFamily="34" charset="-120"/>
              </a:rPr>
              <a:t>(Above) Two distillations columns:: one for methanol removal the other for final biodiesel distillation</a:t>
            </a:r>
          </a:p>
        </p:txBody>
      </p:sp>
      <p:sp>
        <p:nvSpPr>
          <p:cNvPr id="12" name="Rectangle 11">
            <a:extLst>
              <a:ext uri="{FF2B5EF4-FFF2-40B4-BE49-F238E27FC236}">
                <a16:creationId xmlns="" xmlns:a16="http://schemas.microsoft.com/office/drawing/2014/main" id="{5F02CA2A-AE3D-490E-A8EB-82F6C1B0476C}"/>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128FC7FC-563A-435A-8A0D-4E69B5301F28}"/>
              </a:ext>
            </a:extLst>
          </p:cNvPr>
          <p:cNvSpPr txBox="1"/>
          <p:nvPr/>
        </p:nvSpPr>
        <p:spPr>
          <a:xfrm>
            <a:off x="1127086" y="225574"/>
            <a:ext cx="6550064"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Retail CBD Snapshot</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17" name="Straight Connector 16">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18" name="Picture 17" descr="BDS_Index_Infographic_May_CPI_800x800.png"/>
          <p:cNvPicPr>
            <a:picLocks noChangeAspect="1"/>
          </p:cNvPicPr>
          <p:nvPr/>
        </p:nvPicPr>
        <p:blipFill>
          <a:blip r:embed="rId2" cstate="print"/>
          <a:stretch>
            <a:fillRect/>
          </a:stretch>
        </p:blipFill>
        <p:spPr>
          <a:xfrm>
            <a:off x="3857625" y="2124075"/>
            <a:ext cx="3886200" cy="3886200"/>
          </a:xfrm>
          <a:prstGeom prst="rect">
            <a:avLst/>
          </a:prstGeom>
          <a:effectLst>
            <a:outerShdw blurRad="203200" dist="88900" dir="2400000" sx="101000" sy="101000" algn="tr" rotWithShape="0">
              <a:prstClr val="black">
                <a:alpha val="61000"/>
              </a:prstClr>
            </a:outerShdw>
          </a:effectLst>
        </p:spPr>
      </p:pic>
      <p:pic>
        <p:nvPicPr>
          <p:cNvPr id="22" name="Picture 21" descr="BDS_Index_October_2019.png"/>
          <p:cNvPicPr>
            <a:picLocks noChangeAspect="1"/>
          </p:cNvPicPr>
          <p:nvPr/>
        </p:nvPicPr>
        <p:blipFill>
          <a:blip r:embed="rId3" cstate="print"/>
          <a:stretch>
            <a:fillRect/>
          </a:stretch>
        </p:blipFill>
        <p:spPr>
          <a:xfrm>
            <a:off x="85725" y="2019300"/>
            <a:ext cx="3886200" cy="4068804"/>
          </a:xfrm>
          <a:prstGeom prst="rect">
            <a:avLst/>
          </a:prstGeom>
        </p:spPr>
      </p:pic>
      <p:sp>
        <p:nvSpPr>
          <p:cNvPr id="23" name="TextBox 22">
            <a:extLst>
              <a:ext uri="{FF2B5EF4-FFF2-40B4-BE49-F238E27FC236}">
                <a16:creationId xmlns="" xmlns:a16="http://schemas.microsoft.com/office/drawing/2014/main" id="{C2A30945-BEBA-4258-A56E-EACB0DF75813}"/>
              </a:ext>
            </a:extLst>
          </p:cNvPr>
          <p:cNvSpPr txBox="1"/>
          <p:nvPr/>
        </p:nvSpPr>
        <p:spPr>
          <a:xfrm>
            <a:off x="537432" y="1035340"/>
            <a:ext cx="6530118" cy="707886"/>
          </a:xfrm>
          <a:prstGeom prst="rect">
            <a:avLst/>
          </a:prstGeom>
          <a:noFill/>
        </p:spPr>
        <p:txBody>
          <a:bodyPr wrap="square" rtlCol="0">
            <a:spAutoFit/>
          </a:bodyPr>
          <a:lstStyle/>
          <a:p>
            <a:r>
              <a:rPr lang="en-US" sz="2000" dirty="0" smtClean="0">
                <a:solidFill>
                  <a:schemeClr val="bg1"/>
                </a:solidFill>
              </a:rPr>
              <a:t>Change In Key Metrics for CBD Retail 5/19 </a:t>
            </a:r>
            <a:r>
              <a:rPr lang="en-US" sz="2000" dirty="0" err="1" smtClean="0">
                <a:solidFill>
                  <a:schemeClr val="bg1"/>
                </a:solidFill>
              </a:rPr>
              <a:t>vs</a:t>
            </a:r>
            <a:r>
              <a:rPr lang="en-US" sz="2000" dirty="0" smtClean="0">
                <a:solidFill>
                  <a:schemeClr val="bg1"/>
                </a:solidFill>
              </a:rPr>
              <a:t> 10/19</a:t>
            </a:r>
          </a:p>
          <a:p>
            <a:r>
              <a:rPr lang="en-US" sz="2000" dirty="0" smtClean="0">
                <a:solidFill>
                  <a:schemeClr val="bg1"/>
                </a:solidFill>
              </a:rPr>
              <a:t>For AZ, CA, CO, OR &amp; NV (Total Population, 57M)  </a:t>
            </a:r>
            <a:endParaRPr lang="en-US" sz="2000" dirty="0">
              <a:solidFill>
                <a:schemeClr val="bg1"/>
              </a:solidFill>
            </a:endParaRPr>
          </a:p>
        </p:txBody>
      </p:sp>
      <p:sp>
        <p:nvSpPr>
          <p:cNvPr id="24" name="Rectangle 1"/>
          <p:cNvSpPr>
            <a:spLocks noChangeArrowheads="1"/>
          </p:cNvSpPr>
          <p:nvPr/>
        </p:nvSpPr>
        <p:spPr bwMode="auto">
          <a:xfrm>
            <a:off x="523873" y="1798930"/>
            <a:ext cx="6629401"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2">
                    <a:lumMod val="60000"/>
                    <a:lumOff val="40000"/>
                  </a:schemeClr>
                </a:solidFill>
                <a:effectLst/>
                <a:ea typeface="Times New Roman" pitchFamily="18" charset="0"/>
                <a:cs typeface="Times New Roman" pitchFamily="18" charset="0"/>
              </a:rPr>
              <a:t>CBD extract used =16,686 Kg/mo x 12 </a:t>
            </a:r>
            <a:r>
              <a:rPr kumimoji="0" lang="en-US" sz="1400" b="1" i="0" u="none" strike="noStrike" cap="none" normalizeH="0" baseline="0" dirty="0" err="1" smtClean="0">
                <a:ln>
                  <a:noFill/>
                </a:ln>
                <a:solidFill>
                  <a:schemeClr val="accent2">
                    <a:lumMod val="60000"/>
                    <a:lumOff val="40000"/>
                  </a:schemeClr>
                </a:solidFill>
                <a:effectLst/>
                <a:ea typeface="Times New Roman" pitchFamily="18" charset="0"/>
                <a:cs typeface="Times New Roman" pitchFamily="18" charset="0"/>
              </a:rPr>
              <a:t>mths</a:t>
            </a:r>
            <a:r>
              <a:rPr kumimoji="0" lang="en-US" sz="1400" b="1" i="0" u="none" strike="noStrike" cap="none" normalizeH="0" baseline="0" dirty="0" smtClean="0">
                <a:ln>
                  <a:noFill/>
                </a:ln>
                <a:solidFill>
                  <a:schemeClr val="accent2">
                    <a:lumMod val="60000"/>
                    <a:lumOff val="40000"/>
                  </a:schemeClr>
                </a:solidFill>
                <a:effectLst/>
                <a:ea typeface="Times New Roman" pitchFamily="18" charset="0"/>
                <a:cs typeface="Times New Roman" pitchFamily="18" charset="0"/>
              </a:rPr>
              <a:t> @ $2,500/Kg = $500.4M/year</a:t>
            </a:r>
            <a:r>
              <a:rPr kumimoji="0" lang="en-US" sz="1400" b="1" i="0" u="none" strike="noStrike" cap="none" normalizeH="0" baseline="0" dirty="0" smtClean="0">
                <a:ln>
                  <a:noFill/>
                </a:ln>
                <a:solidFill>
                  <a:srgbClr val="FF0000"/>
                </a:solidFill>
                <a:effectLst/>
                <a:ea typeface="Times New Roman" pitchFamily="18" charset="0"/>
                <a:cs typeface="Times New Roman" pitchFamily="18" charset="0"/>
              </a:rPr>
              <a:t>*</a:t>
            </a:r>
            <a:r>
              <a:rPr kumimoji="0" lang="en-US" sz="1400" b="1" i="0" u="none" strike="noStrike" cap="none" normalizeH="0" baseline="0" dirty="0" smtClean="0">
                <a:ln>
                  <a:noFill/>
                </a:ln>
                <a:solidFill>
                  <a:schemeClr val="accent2">
                    <a:lumMod val="60000"/>
                    <a:lumOff val="40000"/>
                  </a:schemeClr>
                </a:solidFill>
                <a:effectLst/>
                <a:ea typeface="Times New Roman" pitchFamily="18" charset="0"/>
                <a:cs typeface="Times New Roman" pitchFamily="18" charset="0"/>
              </a:rPr>
              <a:t> </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p:txBody>
      </p:sp>
      <p:sp>
        <p:nvSpPr>
          <p:cNvPr id="25" name="TextBox 24"/>
          <p:cNvSpPr txBox="1"/>
          <p:nvPr/>
        </p:nvSpPr>
        <p:spPr>
          <a:xfrm>
            <a:off x="428624" y="6038850"/>
            <a:ext cx="6943726" cy="553998"/>
          </a:xfrm>
          <a:prstGeom prst="rect">
            <a:avLst/>
          </a:prstGeom>
          <a:noFill/>
        </p:spPr>
        <p:txBody>
          <a:bodyPr wrap="square" rtlCol="0">
            <a:spAutoFit/>
          </a:bodyPr>
          <a:lstStyle/>
          <a:p>
            <a:pPr lvl="0" defTabSz="914400" fontAlgn="base">
              <a:spcBef>
                <a:spcPct val="0"/>
              </a:spcBef>
              <a:spcAft>
                <a:spcPct val="0"/>
              </a:spcAft>
            </a:pPr>
            <a:r>
              <a:rPr lang="en-US" sz="1000" dirty="0" smtClean="0">
                <a:solidFill>
                  <a:schemeClr val="bg1"/>
                </a:solidFill>
                <a:latin typeface="Calibri Light" pitchFamily="34" charset="0"/>
                <a:ea typeface="Times New Roman" pitchFamily="18" charset="0"/>
                <a:cs typeface="Calibri Light" pitchFamily="34" charset="0"/>
              </a:rPr>
              <a:t>All products contain CBD oil. Avg. amount of CBD per unit sold = 1g. Avg. retail price $35 per unit = total volume of $584M</a:t>
            </a:r>
            <a:br>
              <a:rPr lang="en-US" sz="1000" dirty="0" smtClean="0">
                <a:solidFill>
                  <a:schemeClr val="bg1"/>
                </a:solidFill>
                <a:latin typeface="Calibri Light" pitchFamily="34" charset="0"/>
                <a:ea typeface="Times New Roman" pitchFamily="18" charset="0"/>
                <a:cs typeface="Calibri Light" pitchFamily="34" charset="0"/>
              </a:rPr>
            </a:br>
            <a:r>
              <a:rPr lang="en-US" sz="1000" dirty="0" smtClean="0">
                <a:solidFill>
                  <a:schemeClr val="bg1"/>
                </a:solidFill>
                <a:latin typeface="Calibri Light" pitchFamily="34" charset="0"/>
                <a:ea typeface="Times New Roman" pitchFamily="18" charset="0"/>
                <a:cs typeface="Calibri Light" pitchFamily="34" charset="0"/>
              </a:rPr>
              <a:t>/$35= 16.7M units sold/month. At 1g CBD/ unit sale = 16.7K Kg  of CBD extract used, x avg. price from Extractor of $2,500/Kg</a:t>
            </a:r>
            <a:br>
              <a:rPr lang="en-US" sz="1000" dirty="0" smtClean="0">
                <a:solidFill>
                  <a:schemeClr val="bg1"/>
                </a:solidFill>
                <a:latin typeface="Calibri Light" pitchFamily="34" charset="0"/>
                <a:ea typeface="Times New Roman" pitchFamily="18" charset="0"/>
                <a:cs typeface="Calibri Light" pitchFamily="34" charset="0"/>
              </a:rPr>
            </a:br>
            <a:r>
              <a:rPr lang="en-US" sz="1000" dirty="0" smtClean="0">
                <a:solidFill>
                  <a:schemeClr val="bg1"/>
                </a:solidFill>
                <a:latin typeface="Calibri Light" pitchFamily="34" charset="0"/>
                <a:ea typeface="Times New Roman" pitchFamily="18" charset="0"/>
                <a:cs typeface="Calibri Light" pitchFamily="34" charset="0"/>
              </a:rPr>
              <a:t>= $41.7M/mo. = $500.4M/year. </a:t>
            </a:r>
            <a:r>
              <a:rPr lang="en-US" sz="1000" dirty="0" smtClean="0">
                <a:solidFill>
                  <a:srgbClr val="FFC000"/>
                </a:solidFill>
                <a:latin typeface="Calibri Light" pitchFamily="34" charset="0"/>
                <a:ea typeface="Times New Roman" pitchFamily="18" charset="0"/>
                <a:cs typeface="Calibri Light" pitchFamily="34" charset="0"/>
              </a:rPr>
              <a:t>If 18% of US market THC free @ 3,003 Kg x $3,500/Kg = $10.51M x 12 months = $126M/year. </a:t>
            </a:r>
          </a:p>
        </p:txBody>
      </p:sp>
      <p:sp>
        <p:nvSpPr>
          <p:cNvPr id="26" name="TextBox 25"/>
          <p:cNvSpPr txBox="1"/>
          <p:nvPr/>
        </p:nvSpPr>
        <p:spPr>
          <a:xfrm>
            <a:off x="7267574" y="1114425"/>
            <a:ext cx="1876426" cy="3016210"/>
          </a:xfrm>
          <a:prstGeom prst="rect">
            <a:avLst/>
          </a:prstGeom>
          <a:noFill/>
          <a:effectLst>
            <a:outerShdw blurRad="50800" dist="38100" dir="8100000" algn="tr" rotWithShape="0">
              <a:prstClr val="black">
                <a:alpha val="40000"/>
              </a:prstClr>
            </a:outerShdw>
          </a:effectLst>
        </p:spPr>
        <p:txBody>
          <a:bodyPr wrap="square" rtlCol="0">
            <a:spAutoFit/>
          </a:bodyPr>
          <a:lstStyle/>
          <a:p>
            <a:pPr lvl="0" defTabSz="914400" fontAlgn="base">
              <a:spcBef>
                <a:spcPct val="0"/>
              </a:spcBef>
              <a:spcAft>
                <a:spcPct val="0"/>
              </a:spcAft>
            </a:pPr>
            <a:r>
              <a:rPr lang="en-US" sz="1000" b="1" dirty="0" smtClean="0">
                <a:latin typeface="Calibri" pitchFamily="34" charset="0"/>
                <a:ea typeface="Times New Roman" pitchFamily="18" charset="0"/>
                <a:cs typeface="Calibri" pitchFamily="34" charset="0"/>
              </a:rPr>
              <a:t>Assuming western market </a:t>
            </a:r>
            <a:r>
              <a:rPr lang="en-US" sz="1000" dirty="0" smtClean="0">
                <a:latin typeface="Calibri" pitchFamily="34" charset="0"/>
                <a:ea typeface="Times New Roman" pitchFamily="18" charset="0"/>
                <a:cs typeface="Calibri" pitchFamily="34" charset="0"/>
              </a:rPr>
              <a:t>gross sales currently represent 17.2% of U.S. population as per survey of the 5 states w/57M pops; then entire market of 57M  should deliver a total gross per month of $584M/57M pops = $10.24 /pop revenue. </a:t>
            </a:r>
            <a:br>
              <a:rPr lang="en-US" sz="1000" dirty="0" smtClean="0">
                <a:latin typeface="Calibri" pitchFamily="34" charset="0"/>
                <a:ea typeface="Times New Roman" pitchFamily="18" charset="0"/>
                <a:cs typeface="Calibri" pitchFamily="34" charset="0"/>
              </a:rPr>
            </a:br>
            <a:r>
              <a:rPr lang="en-US" sz="1000" dirty="0" smtClean="0">
                <a:latin typeface="Calibri" pitchFamily="34" charset="0"/>
                <a:ea typeface="Times New Roman" pitchFamily="18" charset="0"/>
                <a:cs typeface="Calibri" pitchFamily="34" charset="0"/>
              </a:rPr>
              <a:t>So, for the entire U.S.: 332M pops x $10.24/pop = $3.4B gross</a:t>
            </a:r>
            <a:br>
              <a:rPr lang="en-US" sz="1000" dirty="0" smtClean="0">
                <a:latin typeface="Calibri" pitchFamily="34" charset="0"/>
                <a:ea typeface="Times New Roman" pitchFamily="18" charset="0"/>
                <a:cs typeface="Calibri" pitchFamily="34" charset="0"/>
              </a:rPr>
            </a:br>
            <a:r>
              <a:rPr lang="en-US" sz="1000" dirty="0" smtClean="0">
                <a:latin typeface="Calibri" pitchFamily="34" charset="0"/>
                <a:ea typeface="Times New Roman" pitchFamily="18" charset="0"/>
                <a:cs typeface="Calibri" pitchFamily="34" charset="0"/>
              </a:rPr>
              <a:t>   sales per year. (Assumes</a:t>
            </a:r>
            <a:br>
              <a:rPr lang="en-US" sz="1000" dirty="0" smtClean="0">
                <a:latin typeface="Calibri" pitchFamily="34" charset="0"/>
                <a:ea typeface="Times New Roman" pitchFamily="18" charset="0"/>
                <a:cs typeface="Calibri" pitchFamily="34" charset="0"/>
              </a:rPr>
            </a:br>
            <a:r>
              <a:rPr lang="en-US" sz="1000" dirty="0" smtClean="0">
                <a:latin typeface="Calibri" pitchFamily="34" charset="0"/>
                <a:ea typeface="Times New Roman" pitchFamily="18" charset="0"/>
                <a:cs typeface="Calibri" pitchFamily="34" charset="0"/>
              </a:rPr>
              <a:t>    all states have CBD programs).</a:t>
            </a:r>
            <a:br>
              <a:rPr lang="en-US" sz="1000" dirty="0" smtClean="0">
                <a:latin typeface="Calibri" pitchFamily="34" charset="0"/>
                <a:ea typeface="Times New Roman" pitchFamily="18" charset="0"/>
                <a:cs typeface="Calibri" pitchFamily="34" charset="0"/>
              </a:rPr>
            </a:br>
            <a:r>
              <a:rPr lang="en-US" sz="1000" dirty="0" smtClean="0">
                <a:latin typeface="Calibri" pitchFamily="34" charset="0"/>
                <a:ea typeface="Times New Roman" pitchFamily="18" charset="0"/>
                <a:cs typeface="Calibri" pitchFamily="34" charset="0"/>
              </a:rPr>
              <a:t>        </a:t>
            </a:r>
            <a:r>
              <a:rPr lang="en-US" sz="1000" b="1" dirty="0" smtClean="0">
                <a:latin typeface="Calibri" pitchFamily="34" charset="0"/>
                <a:ea typeface="Times New Roman" pitchFamily="18" charset="0"/>
                <a:cs typeface="Calibri" pitchFamily="34" charset="0"/>
              </a:rPr>
              <a:t>If THC free CBD</a:t>
            </a:r>
            <a:r>
              <a:rPr lang="en-US" sz="1000" dirty="0" smtClean="0">
                <a:latin typeface="Calibri" pitchFamily="34" charset="0"/>
                <a:ea typeface="Times New Roman" pitchFamily="18" charset="0"/>
                <a:cs typeface="Calibri" pitchFamily="34" charset="0"/>
              </a:rPr>
              <a:t> remains at</a:t>
            </a:r>
            <a:br>
              <a:rPr lang="en-US" sz="1000" dirty="0" smtClean="0">
                <a:latin typeface="Calibri" pitchFamily="34" charset="0"/>
                <a:ea typeface="Times New Roman" pitchFamily="18" charset="0"/>
                <a:cs typeface="Calibri" pitchFamily="34" charset="0"/>
              </a:rPr>
            </a:br>
            <a:r>
              <a:rPr lang="en-US" sz="1000" dirty="0" smtClean="0">
                <a:latin typeface="Calibri" pitchFamily="34" charset="0"/>
                <a:ea typeface="Times New Roman" pitchFamily="18" charset="0"/>
                <a:cs typeface="Calibri" pitchFamily="34" charset="0"/>
              </a:rPr>
              <a:t>           18% of total CBD extract </a:t>
            </a:r>
            <a:br>
              <a:rPr lang="en-US" sz="1000" dirty="0" smtClean="0">
                <a:latin typeface="Calibri" pitchFamily="34" charset="0"/>
                <a:ea typeface="Times New Roman" pitchFamily="18" charset="0"/>
                <a:cs typeface="Calibri" pitchFamily="34" charset="0"/>
              </a:rPr>
            </a:br>
            <a:r>
              <a:rPr lang="en-US" sz="1000" dirty="0" smtClean="0">
                <a:latin typeface="Calibri" pitchFamily="34" charset="0"/>
                <a:ea typeface="Times New Roman" pitchFamily="18" charset="0"/>
                <a:cs typeface="Calibri" pitchFamily="34" charset="0"/>
              </a:rPr>
              <a:t>             used to manufacture </a:t>
            </a:r>
            <a:br>
              <a:rPr lang="en-US" sz="1000" dirty="0" smtClean="0">
                <a:latin typeface="Calibri" pitchFamily="34" charset="0"/>
                <a:ea typeface="Times New Roman" pitchFamily="18" charset="0"/>
                <a:cs typeface="Calibri" pitchFamily="34" charset="0"/>
              </a:rPr>
            </a:br>
            <a:r>
              <a:rPr lang="en-US" sz="1000" dirty="0" smtClean="0">
                <a:latin typeface="Calibri" pitchFamily="34" charset="0"/>
                <a:ea typeface="Times New Roman" pitchFamily="18" charset="0"/>
                <a:cs typeface="Calibri" pitchFamily="34" charset="0"/>
              </a:rPr>
              <a:t>               CBD products, then the</a:t>
            </a:r>
            <a:br>
              <a:rPr lang="en-US" sz="1000" dirty="0" smtClean="0">
                <a:latin typeface="Calibri" pitchFamily="34" charset="0"/>
                <a:ea typeface="Times New Roman" pitchFamily="18" charset="0"/>
                <a:cs typeface="Calibri" pitchFamily="34" charset="0"/>
              </a:rPr>
            </a:br>
            <a:r>
              <a:rPr lang="en-US" sz="1000" dirty="0" smtClean="0">
                <a:latin typeface="Calibri" pitchFamily="34" charset="0"/>
                <a:ea typeface="Times New Roman" pitchFamily="18" charset="0"/>
                <a:cs typeface="Calibri" pitchFamily="34" charset="0"/>
              </a:rPr>
              <a:t>                 total gross revenue</a:t>
            </a:r>
            <a:br>
              <a:rPr lang="en-US" sz="1000" dirty="0" smtClean="0">
                <a:latin typeface="Calibri" pitchFamily="34" charset="0"/>
                <a:ea typeface="Times New Roman" pitchFamily="18" charset="0"/>
                <a:cs typeface="Calibri" pitchFamily="34" charset="0"/>
              </a:rPr>
            </a:br>
            <a:r>
              <a:rPr lang="en-US" sz="1000" dirty="0" smtClean="0">
                <a:latin typeface="Calibri" pitchFamily="34" charset="0"/>
                <a:ea typeface="Times New Roman" pitchFamily="18" charset="0"/>
                <a:cs typeface="Calibri" pitchFamily="34" charset="0"/>
              </a:rPr>
              <a:t>                  from THC free CBD =</a:t>
            </a:r>
            <a:br>
              <a:rPr lang="en-US" sz="1000" dirty="0" smtClean="0">
                <a:latin typeface="Calibri" pitchFamily="34" charset="0"/>
                <a:ea typeface="Times New Roman" pitchFamily="18" charset="0"/>
                <a:cs typeface="Calibri" pitchFamily="34" charset="0"/>
              </a:rPr>
            </a:br>
            <a:r>
              <a:rPr lang="en-US" sz="1000" dirty="0" smtClean="0">
                <a:latin typeface="Calibri" pitchFamily="34" charset="0"/>
                <a:ea typeface="Times New Roman" pitchFamily="18" charset="0"/>
                <a:cs typeface="Calibri" pitchFamily="34" charset="0"/>
              </a:rPr>
              <a:t>                    </a:t>
            </a:r>
            <a:r>
              <a:rPr lang="en-US" sz="1000" b="1" dirty="0" smtClean="0">
                <a:latin typeface="Calibri" pitchFamily="34" charset="0"/>
                <a:ea typeface="Times New Roman" pitchFamily="18" charset="0"/>
                <a:cs typeface="Calibri" pitchFamily="34" charset="0"/>
              </a:rPr>
              <a:t>$126M/year.</a:t>
            </a:r>
          </a:p>
        </p:txBody>
      </p:sp>
      <p:sp>
        <p:nvSpPr>
          <p:cNvPr id="27" name="TextBox 26"/>
          <p:cNvSpPr txBox="1"/>
          <p:nvPr/>
        </p:nvSpPr>
        <p:spPr>
          <a:xfrm>
            <a:off x="7262920" y="509523"/>
            <a:ext cx="1711842" cy="646331"/>
          </a:xfrm>
          <a:prstGeom prst="rect">
            <a:avLst/>
          </a:prstGeom>
          <a:noFill/>
        </p:spPr>
        <p:txBody>
          <a:bodyPr wrap="square" rtlCol="0">
            <a:spAutoFit/>
          </a:bodyPr>
          <a:lstStyle/>
          <a:p>
            <a:r>
              <a:rPr lang="en-US" sz="1200" dirty="0" smtClean="0">
                <a:solidFill>
                  <a:schemeClr val="bg1"/>
                </a:solidFill>
                <a:effectLst>
                  <a:outerShdw blurRad="177800" dist="63500" dir="7980000" algn="tr" rotWithShape="0">
                    <a:prstClr val="black">
                      <a:alpha val="96000"/>
                    </a:prstClr>
                  </a:outerShdw>
                </a:effectLst>
                <a:latin typeface="Calibri" pitchFamily="34" charset="0"/>
                <a:cs typeface="Calibri" pitchFamily="34" charset="0"/>
              </a:rPr>
              <a:t>Extrapolating Western Region U.S. Totals to All 50 States</a:t>
            </a:r>
            <a:r>
              <a:rPr lang="en-US" sz="1200" dirty="0" smtClean="0">
                <a:solidFill>
                  <a:srgbClr val="FF0000"/>
                </a:solidFill>
                <a:effectLst>
                  <a:outerShdw blurRad="177800" dist="63500" dir="7980000" algn="tr" rotWithShape="0">
                    <a:prstClr val="black">
                      <a:alpha val="96000"/>
                    </a:prstClr>
                  </a:outerShdw>
                </a:effectLst>
                <a:latin typeface="Calibri" pitchFamily="34" charset="0"/>
                <a:cs typeface="Calibri" pitchFamily="34" charset="0"/>
              </a:rPr>
              <a:t>*</a:t>
            </a:r>
            <a:r>
              <a:rPr lang="en-US" sz="1200" dirty="0" smtClean="0">
                <a:solidFill>
                  <a:schemeClr val="bg1"/>
                </a:solidFill>
                <a:effectLst>
                  <a:outerShdw blurRad="177800" dist="63500" dir="7980000" algn="tr" rotWithShape="0">
                    <a:prstClr val="black">
                      <a:alpha val="96000"/>
                    </a:prstClr>
                  </a:outerShdw>
                </a:effectLst>
                <a:latin typeface="Calibri" pitchFamily="34" charset="0"/>
                <a:cs typeface="Calibri" pitchFamily="34" charset="0"/>
              </a:rPr>
              <a:t> (from Charts)</a:t>
            </a:r>
            <a:endParaRPr lang="en-US" sz="1200" dirty="0">
              <a:solidFill>
                <a:schemeClr val="bg1"/>
              </a:solidFill>
              <a:effectLst>
                <a:outerShdw blurRad="177800" dist="63500" dir="7980000" algn="tr" rotWithShape="0">
                  <a:prstClr val="black">
                    <a:alpha val="96000"/>
                  </a:prstClr>
                </a:outerShdw>
              </a:effectLst>
              <a:latin typeface="Calibri" pitchFamily="34" charset="0"/>
              <a:cs typeface="Calibri" pitchFamily="34" charset="0"/>
            </a:endParaRPr>
          </a:p>
        </p:txBody>
      </p:sp>
      <p:sp>
        <p:nvSpPr>
          <p:cNvPr id="28" name="TextBox 27"/>
          <p:cNvSpPr txBox="1"/>
          <p:nvPr/>
        </p:nvSpPr>
        <p:spPr>
          <a:xfrm>
            <a:off x="390524" y="6000750"/>
            <a:ext cx="161925" cy="276999"/>
          </a:xfrm>
          <a:prstGeom prst="rect">
            <a:avLst/>
          </a:prstGeom>
          <a:noFill/>
        </p:spPr>
        <p:txBody>
          <a:bodyPr wrap="square" rtlCol="0">
            <a:spAutoFit/>
          </a:bodyPr>
          <a:lstStyle/>
          <a:p>
            <a:pPr algn="ctr"/>
            <a:r>
              <a:rPr lang="en-US" sz="1200" b="1" dirty="0" smtClean="0">
                <a:solidFill>
                  <a:srgbClr val="FF0000"/>
                </a:solidFill>
                <a:ea typeface="Times New Roman" pitchFamily="18" charset="0"/>
                <a:cs typeface="Times New Roman" pitchFamily="18" charset="0"/>
              </a:rPr>
              <a:t>*</a:t>
            </a:r>
            <a:endParaRPr lang="en-US" sz="1200" dirty="0"/>
          </a:p>
        </p:txBody>
      </p:sp>
      <p:sp>
        <p:nvSpPr>
          <p:cNvPr id="33" name="TextBox 32"/>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34" name="TextBox 33"/>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6</a:t>
            </a:r>
            <a:endParaRPr lang="en-US" dirty="0">
              <a:solidFill>
                <a:schemeClr val="bg1"/>
              </a:solidFill>
            </a:endParaRPr>
          </a:p>
        </p:txBody>
      </p:sp>
      <p:pic>
        <p:nvPicPr>
          <p:cNvPr id="19" name="Picture 1">
            <a:hlinkClick r:id="rId4" action="ppaction://hlinksldjump"/>
          </p:cNvPr>
          <p:cNvPicPr>
            <a:picLocks noChangeAspect="1" noChangeArrowheads="1"/>
          </p:cNvPicPr>
          <p:nvPr/>
        </p:nvPicPr>
        <p:blipFill>
          <a:blip r:embed="rId5"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3048240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 xmlns:a16="http://schemas.microsoft.com/office/drawing/2014/main" id="{CD9E6F4F-B4A7-41FF-AD39-C346D2D33E87}"/>
              </a:ext>
            </a:extLst>
          </p:cNvPr>
          <p:cNvSpPr/>
          <p:nvPr/>
        </p:nvSpPr>
        <p:spPr>
          <a:xfrm rot="20711217">
            <a:off x="6003139" y="44753"/>
            <a:ext cx="1932675"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 xmlns:a16="http://schemas.microsoft.com/office/drawing/2014/main" id="{1F4A1F68-3331-4D07-B7D3-15021BCF5F3C}"/>
              </a:ext>
            </a:extLst>
          </p:cNvPr>
          <p:cNvSpPr/>
          <p:nvPr/>
        </p:nvSpPr>
        <p:spPr>
          <a:xfrm>
            <a:off x="0" y="0"/>
            <a:ext cx="7092176"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2E1F7C40-1D61-4A7F-8B61-ECC66496D7BA}"/>
              </a:ext>
            </a:extLst>
          </p:cNvPr>
          <p:cNvSpPr/>
          <p:nvPr/>
        </p:nvSpPr>
        <p:spPr>
          <a:xfrm>
            <a:off x="1295109" y="6370557"/>
            <a:ext cx="2248191" cy="496290"/>
          </a:xfrm>
          <a:prstGeom prst="rect">
            <a:avLst/>
          </a:prstGeom>
          <a:effectLst/>
        </p:spPr>
        <p:txBody>
          <a:bodyPr wrap="square">
            <a:spAutoFit/>
          </a:bodyPr>
          <a:lstStyle/>
          <a:p>
            <a:pPr>
              <a:lnSpc>
                <a:spcPct val="125000"/>
              </a:lnSpc>
            </a:pPr>
            <a:r>
              <a:rPr lang="en-US" sz="700" dirty="0">
                <a:latin typeface="Microsoft JhengHei" panose="020B0604030504040204" pitchFamily="34" charset="-120"/>
                <a:ea typeface="Microsoft JhengHei" panose="020B0604030504040204" pitchFamily="34" charset="-120"/>
              </a:rPr>
              <a:t>(Above) Two distillations columns:: one for methanol removal the other for final biodiesel distillation</a:t>
            </a:r>
          </a:p>
        </p:txBody>
      </p:sp>
      <p:sp>
        <p:nvSpPr>
          <p:cNvPr id="12" name="Rectangle 11">
            <a:extLst>
              <a:ext uri="{FF2B5EF4-FFF2-40B4-BE49-F238E27FC236}">
                <a16:creationId xmlns="" xmlns:a16="http://schemas.microsoft.com/office/drawing/2014/main" id="{5F02CA2A-AE3D-490E-A8EB-82F6C1B0476C}"/>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128FC7FC-563A-435A-8A0D-4E69B5301F28}"/>
              </a:ext>
            </a:extLst>
          </p:cNvPr>
          <p:cNvSpPr txBox="1"/>
          <p:nvPr/>
        </p:nvSpPr>
        <p:spPr>
          <a:xfrm>
            <a:off x="1127086" y="225574"/>
            <a:ext cx="6230643"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2D106"/>
                </a:solidFill>
                <a:effectLst>
                  <a:outerShdw blurRad="38100" dist="22860" dir="5400000" algn="tl" rotWithShape="0">
                    <a:srgbClr val="000000">
                      <a:alpha val="30000"/>
                    </a:srgbClr>
                  </a:outerShdw>
                </a:effectLst>
                <a:latin typeface="HP Simplified Light" panose="020B0404020204020204" pitchFamily="34" charset="0"/>
              </a:rPr>
              <a:t>CBD Industry Distribution</a:t>
            </a:r>
            <a:endParaRPr lang="en-US" sz="3600" i="1" dirty="0">
              <a:ln w="10160">
                <a:solidFill>
                  <a:schemeClr val="accent5"/>
                </a:solidFill>
                <a:prstDash val="solid"/>
              </a:ln>
              <a:solidFill>
                <a:srgbClr val="F2D106"/>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15" name="Straight Connector 14">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0B9875BD-0E25-44F7-91B3-D7F36BACFF35}"/>
              </a:ext>
            </a:extLst>
          </p:cNvPr>
          <p:cNvSpPr txBox="1"/>
          <p:nvPr/>
        </p:nvSpPr>
        <p:spPr>
          <a:xfrm>
            <a:off x="523560" y="1006063"/>
            <a:ext cx="6174952" cy="400110"/>
          </a:xfrm>
          <a:prstGeom prst="rect">
            <a:avLst/>
          </a:prstGeom>
          <a:noFill/>
        </p:spPr>
        <p:txBody>
          <a:bodyPr wrap="square" rtlCol="0">
            <a:spAutoFit/>
          </a:bodyPr>
          <a:lstStyle/>
          <a:p>
            <a:r>
              <a:rPr lang="en-US" sz="2000" i="1" dirty="0" smtClean="0">
                <a:ln w="0"/>
                <a:solidFill>
                  <a:schemeClr val="bg1"/>
                </a:solidFill>
              </a:rPr>
              <a:t>From Seed to Table: 3 CBD Distribution Channels</a:t>
            </a:r>
            <a:endParaRPr lang="en-US" sz="2000" dirty="0">
              <a:ln w="0"/>
              <a:solidFill>
                <a:schemeClr val="bg1"/>
              </a:solidFill>
            </a:endParaRPr>
          </a:p>
        </p:txBody>
      </p:sp>
      <p:sp>
        <p:nvSpPr>
          <p:cNvPr id="20" name="TextBox 19">
            <a:extLst>
              <a:ext uri="{FF2B5EF4-FFF2-40B4-BE49-F238E27FC236}">
                <a16:creationId xmlns="" xmlns:a16="http://schemas.microsoft.com/office/drawing/2014/main" id="{C2A30945-BEBA-4258-A56E-EACB0DF75813}"/>
              </a:ext>
            </a:extLst>
          </p:cNvPr>
          <p:cNvSpPr txBox="1"/>
          <p:nvPr/>
        </p:nvSpPr>
        <p:spPr>
          <a:xfrm>
            <a:off x="845973" y="1405720"/>
            <a:ext cx="2230602" cy="461665"/>
          </a:xfrm>
          <a:prstGeom prst="rect">
            <a:avLst/>
          </a:prstGeom>
          <a:noFill/>
        </p:spPr>
        <p:txBody>
          <a:bodyPr wrap="square" rtlCol="0">
            <a:spAutoFit/>
          </a:bodyPr>
          <a:lstStyle/>
          <a:p>
            <a:r>
              <a:rPr lang="en-US" sz="1200" dirty="0" smtClean="0">
                <a:solidFill>
                  <a:schemeClr val="bg1"/>
                </a:solidFill>
              </a:rPr>
              <a:t>1.</a:t>
            </a:r>
            <a:r>
              <a:rPr lang="en-US" sz="1200" dirty="0" smtClean="0">
                <a:solidFill>
                  <a:schemeClr val="accent2">
                    <a:lumMod val="60000"/>
                    <a:lumOff val="40000"/>
                  </a:schemeClr>
                </a:solidFill>
              </a:rPr>
              <a:t> Farm to Extractor to</a:t>
            </a:r>
            <a:br>
              <a:rPr lang="en-US" sz="1200" dirty="0" smtClean="0">
                <a:solidFill>
                  <a:schemeClr val="accent2">
                    <a:lumMod val="60000"/>
                    <a:lumOff val="40000"/>
                  </a:schemeClr>
                </a:solidFill>
              </a:rPr>
            </a:br>
            <a:r>
              <a:rPr lang="en-US" sz="1200" dirty="0" smtClean="0">
                <a:solidFill>
                  <a:schemeClr val="accent2">
                    <a:lumMod val="60000"/>
                    <a:lumOff val="40000"/>
                  </a:schemeClr>
                </a:solidFill>
              </a:rPr>
              <a:t>    OEMs to Retailers </a:t>
            </a:r>
            <a:r>
              <a:rPr lang="en-US" sz="1200" dirty="0" smtClean="0">
                <a:solidFill>
                  <a:schemeClr val="bg1"/>
                </a:solidFill>
              </a:rPr>
              <a:t>(45%)</a:t>
            </a:r>
            <a:endParaRPr lang="en-US" sz="1200" dirty="0">
              <a:solidFill>
                <a:schemeClr val="bg1"/>
              </a:solidFill>
            </a:endParaRPr>
          </a:p>
        </p:txBody>
      </p:sp>
      <p:pic>
        <p:nvPicPr>
          <p:cNvPr id="21" name="Picture 20" descr="hemp-industry-takes-root-across-driftless-region-tri-state-news-telegraphherald-com.jpg"/>
          <p:cNvPicPr>
            <a:picLocks noChangeAspect="1"/>
          </p:cNvPicPr>
          <p:nvPr/>
        </p:nvPicPr>
        <p:blipFill>
          <a:blip r:embed="rId2" cstate="print"/>
          <a:srcRect l="26987" r="8594" b="18027"/>
          <a:stretch>
            <a:fillRect/>
          </a:stretch>
        </p:blipFill>
        <p:spPr>
          <a:xfrm>
            <a:off x="1200148" y="1949467"/>
            <a:ext cx="1124712" cy="9168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3" descr="SCLabTesting-JoshWurzer-HPLCmachine.jpg"/>
          <p:cNvPicPr>
            <a:picLocks noChangeAspect="1"/>
          </p:cNvPicPr>
          <p:nvPr/>
        </p:nvPicPr>
        <p:blipFill>
          <a:blip r:embed="rId3" cstate="print"/>
          <a:stretch>
            <a:fillRect/>
          </a:stretch>
        </p:blipFill>
        <p:spPr>
          <a:xfrm>
            <a:off x="1189183" y="4335990"/>
            <a:ext cx="1120629" cy="6840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descr="canstockphoto6873599.jpg"/>
          <p:cNvPicPr>
            <a:picLocks noChangeAspect="1"/>
          </p:cNvPicPr>
          <p:nvPr/>
        </p:nvPicPr>
        <p:blipFill>
          <a:blip r:embed="rId4" cstate="print"/>
          <a:stretch>
            <a:fillRect/>
          </a:stretch>
        </p:blipFill>
        <p:spPr>
          <a:xfrm>
            <a:off x="1197235" y="5047347"/>
            <a:ext cx="1124712" cy="746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descr="all-products-header-800x457.png"/>
          <p:cNvPicPr>
            <a:picLocks noChangeAspect="1"/>
          </p:cNvPicPr>
          <p:nvPr/>
        </p:nvPicPr>
        <p:blipFill>
          <a:blip r:embed="rId5" cstate="print"/>
          <a:stretch>
            <a:fillRect/>
          </a:stretch>
        </p:blipFill>
        <p:spPr>
          <a:xfrm>
            <a:off x="1134957" y="5764210"/>
            <a:ext cx="1341543" cy="827089"/>
          </a:xfrm>
          <a:prstGeom prst="rect">
            <a:avLst/>
          </a:prstGeom>
        </p:spPr>
      </p:pic>
      <p:pic>
        <p:nvPicPr>
          <p:cNvPr id="29" name="Picture 28" descr="Picture25.jpg"/>
          <p:cNvPicPr>
            <a:picLocks noChangeAspect="1"/>
          </p:cNvPicPr>
          <p:nvPr/>
        </p:nvPicPr>
        <p:blipFill>
          <a:blip r:embed="rId6" cstate="print"/>
          <a:srcRect t="19663" b="24247"/>
          <a:stretch>
            <a:fillRect/>
          </a:stretch>
        </p:blipFill>
        <p:spPr>
          <a:xfrm>
            <a:off x="1204531" y="2905100"/>
            <a:ext cx="1124712" cy="6308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4" name="TextBox 33"/>
          <p:cNvSpPr txBox="1"/>
          <p:nvPr/>
        </p:nvSpPr>
        <p:spPr>
          <a:xfrm rot="16200000">
            <a:off x="-647700" y="3609975"/>
            <a:ext cx="2019300" cy="215444"/>
          </a:xfrm>
          <a:prstGeom prst="rect">
            <a:avLst/>
          </a:prstGeom>
          <a:noFill/>
        </p:spPr>
        <p:txBody>
          <a:bodyPr wrap="square" rtlCol="0">
            <a:spAutoFit/>
          </a:bodyPr>
          <a:lstStyle/>
          <a:p>
            <a:r>
              <a:rPr lang="en-US" sz="800" dirty="0" smtClean="0">
                <a:solidFill>
                  <a:schemeClr val="accent2">
                    <a:lumMod val="60000"/>
                    <a:lumOff val="40000"/>
                  </a:schemeClr>
                </a:solidFill>
                <a:latin typeface="Calibri" pitchFamily="34" charset="0"/>
                <a:cs typeface="Calibri" pitchFamily="34" charset="0"/>
              </a:rPr>
              <a:t>H   y   p   e   r    N   o   v   a    C   B   D </a:t>
            </a:r>
            <a:endParaRPr lang="en-US" sz="800" dirty="0">
              <a:solidFill>
                <a:schemeClr val="accent2">
                  <a:lumMod val="60000"/>
                  <a:lumOff val="40000"/>
                </a:schemeClr>
              </a:solidFill>
              <a:latin typeface="Calibri" pitchFamily="34" charset="0"/>
              <a:cs typeface="Calibri" pitchFamily="34" charset="0"/>
            </a:endParaRPr>
          </a:p>
        </p:txBody>
      </p:sp>
      <p:sp>
        <p:nvSpPr>
          <p:cNvPr id="35" name="TextBox 34"/>
          <p:cNvSpPr txBox="1"/>
          <p:nvPr/>
        </p:nvSpPr>
        <p:spPr>
          <a:xfrm>
            <a:off x="457200" y="3009900"/>
            <a:ext cx="638176" cy="338554"/>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Hemp  Oil Extraction</a:t>
            </a:r>
            <a:endParaRPr lang="en-US" sz="800" dirty="0">
              <a:solidFill>
                <a:schemeClr val="bg1"/>
              </a:solidFill>
              <a:latin typeface="Calibri" pitchFamily="34" charset="0"/>
              <a:cs typeface="Calibri" pitchFamily="34" charset="0"/>
            </a:endParaRPr>
          </a:p>
        </p:txBody>
      </p:sp>
      <p:sp>
        <p:nvSpPr>
          <p:cNvPr id="36" name="TextBox 35"/>
          <p:cNvSpPr txBox="1"/>
          <p:nvPr/>
        </p:nvSpPr>
        <p:spPr>
          <a:xfrm>
            <a:off x="457200" y="3705225"/>
            <a:ext cx="638176" cy="338554"/>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Extract</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Processing</a:t>
            </a:r>
            <a:endParaRPr lang="en-US" sz="800" dirty="0">
              <a:solidFill>
                <a:schemeClr val="bg1"/>
              </a:solidFill>
              <a:latin typeface="Calibri" pitchFamily="34" charset="0"/>
              <a:cs typeface="Calibri" pitchFamily="34" charset="0"/>
            </a:endParaRPr>
          </a:p>
        </p:txBody>
      </p:sp>
      <p:sp>
        <p:nvSpPr>
          <p:cNvPr id="37" name="TextBox 36"/>
          <p:cNvSpPr txBox="1"/>
          <p:nvPr/>
        </p:nvSpPr>
        <p:spPr>
          <a:xfrm>
            <a:off x="466725" y="4486275"/>
            <a:ext cx="638176" cy="338554"/>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3</a:t>
            </a:r>
            <a:r>
              <a:rPr lang="en-US" sz="800" baseline="30000" dirty="0" smtClean="0">
                <a:solidFill>
                  <a:schemeClr val="bg1"/>
                </a:solidFill>
                <a:latin typeface="Calibri" pitchFamily="34" charset="0"/>
                <a:cs typeface="Calibri" pitchFamily="34" charset="0"/>
              </a:rPr>
              <a:t>rd</a:t>
            </a:r>
            <a:r>
              <a:rPr lang="en-US" sz="800" dirty="0" smtClean="0">
                <a:solidFill>
                  <a:schemeClr val="bg1"/>
                </a:solidFill>
                <a:latin typeface="Calibri" pitchFamily="34" charset="0"/>
                <a:cs typeface="Calibri" pitchFamily="34" charset="0"/>
              </a:rPr>
              <a:t> Party</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Testing</a:t>
            </a:r>
            <a:endParaRPr lang="en-US" sz="800" dirty="0">
              <a:solidFill>
                <a:schemeClr val="bg1"/>
              </a:solidFill>
              <a:latin typeface="Calibri" pitchFamily="34" charset="0"/>
              <a:cs typeface="Calibri" pitchFamily="34" charset="0"/>
            </a:endParaRPr>
          </a:p>
        </p:txBody>
      </p:sp>
      <p:sp>
        <p:nvSpPr>
          <p:cNvPr id="38" name="TextBox 37"/>
          <p:cNvSpPr txBox="1"/>
          <p:nvPr/>
        </p:nvSpPr>
        <p:spPr>
          <a:xfrm>
            <a:off x="457200" y="5067300"/>
            <a:ext cx="638176" cy="707886"/>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Extract infusion </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into products</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by OEM s</a:t>
            </a:r>
            <a:endParaRPr lang="en-US" sz="800" dirty="0">
              <a:solidFill>
                <a:schemeClr val="bg1"/>
              </a:solidFill>
              <a:latin typeface="Calibri" pitchFamily="34" charset="0"/>
              <a:cs typeface="Calibri" pitchFamily="34" charset="0"/>
            </a:endParaRPr>
          </a:p>
        </p:txBody>
      </p:sp>
      <p:sp>
        <p:nvSpPr>
          <p:cNvPr id="39" name="TextBox 38"/>
          <p:cNvSpPr txBox="1"/>
          <p:nvPr/>
        </p:nvSpPr>
        <p:spPr>
          <a:xfrm>
            <a:off x="476250" y="5972175"/>
            <a:ext cx="638176" cy="338554"/>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Retail SKUs</a:t>
            </a:r>
            <a:endParaRPr lang="en-US" sz="800" dirty="0">
              <a:solidFill>
                <a:schemeClr val="bg1"/>
              </a:solidFill>
              <a:latin typeface="Calibri" pitchFamily="34" charset="0"/>
              <a:cs typeface="Calibri" pitchFamily="34" charset="0"/>
            </a:endParaRPr>
          </a:p>
        </p:txBody>
      </p:sp>
      <p:sp>
        <p:nvSpPr>
          <p:cNvPr id="47" name="Left Brace 46"/>
          <p:cNvSpPr/>
          <p:nvPr/>
        </p:nvSpPr>
        <p:spPr>
          <a:xfrm>
            <a:off x="428625" y="2971800"/>
            <a:ext cx="133350" cy="18954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p:cNvSpPr txBox="1"/>
          <p:nvPr/>
        </p:nvSpPr>
        <p:spPr>
          <a:xfrm>
            <a:off x="476249" y="2105025"/>
            <a:ext cx="695325" cy="584775"/>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Cultivation, Harvesting,</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Drying,</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Milling</a:t>
            </a:r>
            <a:endParaRPr lang="en-US" sz="800" dirty="0">
              <a:solidFill>
                <a:schemeClr val="bg1"/>
              </a:solidFill>
              <a:latin typeface="Calibri" pitchFamily="34" charset="0"/>
              <a:cs typeface="Calibri" pitchFamily="34" charset="0"/>
            </a:endParaRPr>
          </a:p>
        </p:txBody>
      </p:sp>
      <p:pic>
        <p:nvPicPr>
          <p:cNvPr id="50" name="Picture 49" descr="hemp-industry-takes-root-across-driftless-region-tri-state-news-telegraphherald-com.jpg"/>
          <p:cNvPicPr>
            <a:picLocks noChangeAspect="1"/>
          </p:cNvPicPr>
          <p:nvPr/>
        </p:nvPicPr>
        <p:blipFill>
          <a:blip r:embed="rId2" cstate="print"/>
          <a:srcRect l="26987" r="8594" b="18027"/>
          <a:stretch>
            <a:fillRect/>
          </a:stretch>
        </p:blipFill>
        <p:spPr>
          <a:xfrm>
            <a:off x="3448048" y="1949467"/>
            <a:ext cx="1124712" cy="9168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 name="Picture 50" descr="SCLabTesting-JoshWurzer-HPLCmachine.jpg"/>
          <p:cNvPicPr>
            <a:picLocks noChangeAspect="1"/>
          </p:cNvPicPr>
          <p:nvPr/>
        </p:nvPicPr>
        <p:blipFill>
          <a:blip r:embed="rId3" cstate="print"/>
          <a:stretch>
            <a:fillRect/>
          </a:stretch>
        </p:blipFill>
        <p:spPr>
          <a:xfrm>
            <a:off x="3437083" y="4335990"/>
            <a:ext cx="1120629" cy="6840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2" name="Picture 51" descr="canstockphoto6873599.jpg"/>
          <p:cNvPicPr>
            <a:picLocks noChangeAspect="1"/>
          </p:cNvPicPr>
          <p:nvPr/>
        </p:nvPicPr>
        <p:blipFill>
          <a:blip r:embed="rId4" cstate="print"/>
          <a:stretch>
            <a:fillRect/>
          </a:stretch>
        </p:blipFill>
        <p:spPr>
          <a:xfrm>
            <a:off x="3445135" y="5047347"/>
            <a:ext cx="1124712" cy="746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3" name="Picture 52" descr="all-products-header-800x457.png"/>
          <p:cNvPicPr>
            <a:picLocks noChangeAspect="1"/>
          </p:cNvPicPr>
          <p:nvPr/>
        </p:nvPicPr>
        <p:blipFill>
          <a:blip r:embed="rId5" cstate="print"/>
          <a:stretch>
            <a:fillRect/>
          </a:stretch>
        </p:blipFill>
        <p:spPr>
          <a:xfrm>
            <a:off x="3354282" y="5764210"/>
            <a:ext cx="1341543" cy="827089"/>
          </a:xfrm>
          <a:prstGeom prst="rect">
            <a:avLst/>
          </a:prstGeom>
        </p:spPr>
      </p:pic>
      <p:pic>
        <p:nvPicPr>
          <p:cNvPr id="54" name="Picture 53" descr="Picture25.jpg"/>
          <p:cNvPicPr>
            <a:picLocks noChangeAspect="1"/>
          </p:cNvPicPr>
          <p:nvPr/>
        </p:nvPicPr>
        <p:blipFill>
          <a:blip r:embed="rId6" cstate="print"/>
          <a:srcRect t="19663" b="24247"/>
          <a:stretch>
            <a:fillRect/>
          </a:stretch>
        </p:blipFill>
        <p:spPr>
          <a:xfrm>
            <a:off x="3452431" y="2905100"/>
            <a:ext cx="1124712" cy="6308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7" name="TextBox 56"/>
          <p:cNvSpPr txBox="1"/>
          <p:nvPr/>
        </p:nvSpPr>
        <p:spPr>
          <a:xfrm>
            <a:off x="2609850" y="3009900"/>
            <a:ext cx="638176" cy="338554"/>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Hemp  Oil Extraction</a:t>
            </a:r>
            <a:endParaRPr lang="en-US" sz="800" dirty="0">
              <a:solidFill>
                <a:schemeClr val="bg1"/>
              </a:solidFill>
              <a:latin typeface="Calibri" pitchFamily="34" charset="0"/>
              <a:cs typeface="Calibri" pitchFamily="34" charset="0"/>
            </a:endParaRPr>
          </a:p>
        </p:txBody>
      </p:sp>
      <p:sp>
        <p:nvSpPr>
          <p:cNvPr id="58" name="TextBox 57"/>
          <p:cNvSpPr txBox="1"/>
          <p:nvPr/>
        </p:nvSpPr>
        <p:spPr>
          <a:xfrm>
            <a:off x="2609850" y="3705225"/>
            <a:ext cx="638176" cy="338554"/>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Extract</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Processing</a:t>
            </a:r>
            <a:endParaRPr lang="en-US" sz="800" dirty="0">
              <a:solidFill>
                <a:schemeClr val="bg1"/>
              </a:solidFill>
              <a:latin typeface="Calibri" pitchFamily="34" charset="0"/>
              <a:cs typeface="Calibri" pitchFamily="34" charset="0"/>
            </a:endParaRPr>
          </a:p>
        </p:txBody>
      </p:sp>
      <p:sp>
        <p:nvSpPr>
          <p:cNvPr id="59" name="TextBox 58"/>
          <p:cNvSpPr txBox="1"/>
          <p:nvPr/>
        </p:nvSpPr>
        <p:spPr>
          <a:xfrm>
            <a:off x="2619375" y="4486275"/>
            <a:ext cx="638176" cy="338554"/>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3</a:t>
            </a:r>
            <a:r>
              <a:rPr lang="en-US" sz="800" baseline="30000" dirty="0" smtClean="0">
                <a:solidFill>
                  <a:schemeClr val="bg1"/>
                </a:solidFill>
                <a:latin typeface="Calibri" pitchFamily="34" charset="0"/>
                <a:cs typeface="Calibri" pitchFamily="34" charset="0"/>
              </a:rPr>
              <a:t>rd</a:t>
            </a:r>
            <a:r>
              <a:rPr lang="en-US" sz="800" dirty="0" smtClean="0">
                <a:solidFill>
                  <a:schemeClr val="bg1"/>
                </a:solidFill>
                <a:latin typeface="Calibri" pitchFamily="34" charset="0"/>
                <a:cs typeface="Calibri" pitchFamily="34" charset="0"/>
              </a:rPr>
              <a:t> Party</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Testing</a:t>
            </a:r>
            <a:endParaRPr lang="en-US" sz="800" dirty="0">
              <a:solidFill>
                <a:schemeClr val="bg1"/>
              </a:solidFill>
              <a:latin typeface="Calibri" pitchFamily="34" charset="0"/>
              <a:cs typeface="Calibri" pitchFamily="34" charset="0"/>
            </a:endParaRPr>
          </a:p>
        </p:txBody>
      </p:sp>
      <p:sp>
        <p:nvSpPr>
          <p:cNvPr id="60" name="TextBox 59"/>
          <p:cNvSpPr txBox="1"/>
          <p:nvPr/>
        </p:nvSpPr>
        <p:spPr>
          <a:xfrm>
            <a:off x="2609850" y="5067300"/>
            <a:ext cx="638176" cy="738664"/>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Extract infusion </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into products</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by OEM s</a:t>
            </a:r>
            <a:r>
              <a:rPr lang="en-US" sz="1000" dirty="0" smtClean="0">
                <a:solidFill>
                  <a:srgbClr val="FF0000"/>
                </a:solidFill>
                <a:latin typeface="Calibri" pitchFamily="34" charset="0"/>
                <a:cs typeface="Calibri" pitchFamily="34" charset="0"/>
              </a:rPr>
              <a:t>*</a:t>
            </a:r>
            <a:endParaRPr lang="en-US" sz="1000" dirty="0">
              <a:solidFill>
                <a:srgbClr val="FF0000"/>
              </a:solidFill>
              <a:latin typeface="Calibri" pitchFamily="34" charset="0"/>
              <a:cs typeface="Calibri" pitchFamily="34" charset="0"/>
            </a:endParaRPr>
          </a:p>
        </p:txBody>
      </p:sp>
      <p:sp>
        <p:nvSpPr>
          <p:cNvPr id="61" name="TextBox 60"/>
          <p:cNvSpPr txBox="1"/>
          <p:nvPr/>
        </p:nvSpPr>
        <p:spPr>
          <a:xfrm>
            <a:off x="2628900" y="5972175"/>
            <a:ext cx="638176" cy="338554"/>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Retail SKUs</a:t>
            </a:r>
            <a:endParaRPr lang="en-US" sz="800" dirty="0">
              <a:solidFill>
                <a:schemeClr val="bg1"/>
              </a:solidFill>
              <a:latin typeface="Calibri" pitchFamily="34" charset="0"/>
              <a:cs typeface="Calibri" pitchFamily="34" charset="0"/>
            </a:endParaRPr>
          </a:p>
        </p:txBody>
      </p:sp>
      <p:sp>
        <p:nvSpPr>
          <p:cNvPr id="63" name="TextBox 62"/>
          <p:cNvSpPr txBox="1"/>
          <p:nvPr/>
        </p:nvSpPr>
        <p:spPr>
          <a:xfrm>
            <a:off x="2562224" y="2105025"/>
            <a:ext cx="695325" cy="584775"/>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Cultivation, Harvesting,</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Drying,</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Milling</a:t>
            </a:r>
            <a:endParaRPr lang="en-US" sz="800" dirty="0">
              <a:solidFill>
                <a:schemeClr val="bg1"/>
              </a:solidFill>
              <a:latin typeface="Calibri" pitchFamily="34" charset="0"/>
              <a:cs typeface="Calibri" pitchFamily="34" charset="0"/>
            </a:endParaRPr>
          </a:p>
        </p:txBody>
      </p:sp>
      <p:pic>
        <p:nvPicPr>
          <p:cNvPr id="64" name="Picture 63" descr="hemp-industry-takes-root-across-driftless-region-tri-state-news-telegraphherald-com.jpg"/>
          <p:cNvPicPr>
            <a:picLocks noChangeAspect="1"/>
          </p:cNvPicPr>
          <p:nvPr/>
        </p:nvPicPr>
        <p:blipFill>
          <a:blip r:embed="rId2" cstate="print"/>
          <a:srcRect l="26987" r="8594" b="18027"/>
          <a:stretch>
            <a:fillRect/>
          </a:stretch>
        </p:blipFill>
        <p:spPr>
          <a:xfrm>
            <a:off x="5705473" y="1949467"/>
            <a:ext cx="1124712" cy="9168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5" name="Picture 64" descr="SCLabTesting-JoshWurzer-HPLCmachine.jpg"/>
          <p:cNvPicPr>
            <a:picLocks noChangeAspect="1"/>
          </p:cNvPicPr>
          <p:nvPr/>
        </p:nvPicPr>
        <p:blipFill>
          <a:blip r:embed="rId3" cstate="print"/>
          <a:stretch>
            <a:fillRect/>
          </a:stretch>
        </p:blipFill>
        <p:spPr>
          <a:xfrm>
            <a:off x="5694508" y="4335990"/>
            <a:ext cx="1120629" cy="6840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6" name="Picture 65" descr="canstockphoto6873599.jpg"/>
          <p:cNvPicPr>
            <a:picLocks noChangeAspect="1"/>
          </p:cNvPicPr>
          <p:nvPr/>
        </p:nvPicPr>
        <p:blipFill>
          <a:blip r:embed="rId4" cstate="print"/>
          <a:stretch>
            <a:fillRect/>
          </a:stretch>
        </p:blipFill>
        <p:spPr>
          <a:xfrm>
            <a:off x="5702560" y="5047347"/>
            <a:ext cx="1124712" cy="746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7" name="Picture 66" descr="all-products-header-800x457.png"/>
          <p:cNvPicPr>
            <a:picLocks noChangeAspect="1"/>
          </p:cNvPicPr>
          <p:nvPr/>
        </p:nvPicPr>
        <p:blipFill>
          <a:blip r:embed="rId5" cstate="print"/>
          <a:stretch>
            <a:fillRect/>
          </a:stretch>
        </p:blipFill>
        <p:spPr>
          <a:xfrm>
            <a:off x="5583132" y="5764210"/>
            <a:ext cx="1341543" cy="827089"/>
          </a:xfrm>
          <a:prstGeom prst="rect">
            <a:avLst/>
          </a:prstGeom>
        </p:spPr>
      </p:pic>
      <p:pic>
        <p:nvPicPr>
          <p:cNvPr id="68" name="Picture 67" descr="Picture25.jpg"/>
          <p:cNvPicPr>
            <a:picLocks noChangeAspect="1"/>
          </p:cNvPicPr>
          <p:nvPr/>
        </p:nvPicPr>
        <p:blipFill>
          <a:blip r:embed="rId6" cstate="print"/>
          <a:srcRect t="19663" b="24247"/>
          <a:stretch>
            <a:fillRect/>
          </a:stretch>
        </p:blipFill>
        <p:spPr>
          <a:xfrm>
            <a:off x="5709856" y="2905100"/>
            <a:ext cx="1124712" cy="6308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1" name="TextBox 70"/>
          <p:cNvSpPr txBox="1"/>
          <p:nvPr/>
        </p:nvSpPr>
        <p:spPr>
          <a:xfrm>
            <a:off x="4876800" y="3009900"/>
            <a:ext cx="638176" cy="338554"/>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Hemp  Oil Extraction</a:t>
            </a:r>
            <a:endParaRPr lang="en-US" sz="800" dirty="0">
              <a:solidFill>
                <a:schemeClr val="bg1"/>
              </a:solidFill>
              <a:latin typeface="Calibri" pitchFamily="34" charset="0"/>
              <a:cs typeface="Calibri" pitchFamily="34" charset="0"/>
            </a:endParaRPr>
          </a:p>
        </p:txBody>
      </p:sp>
      <p:sp>
        <p:nvSpPr>
          <p:cNvPr id="72" name="TextBox 71"/>
          <p:cNvSpPr txBox="1"/>
          <p:nvPr/>
        </p:nvSpPr>
        <p:spPr>
          <a:xfrm>
            <a:off x="4876800" y="3705225"/>
            <a:ext cx="638176" cy="338554"/>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Extract</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Processing</a:t>
            </a:r>
            <a:endParaRPr lang="en-US" sz="800" dirty="0">
              <a:solidFill>
                <a:schemeClr val="bg1"/>
              </a:solidFill>
              <a:latin typeface="Calibri" pitchFamily="34" charset="0"/>
              <a:cs typeface="Calibri" pitchFamily="34" charset="0"/>
            </a:endParaRPr>
          </a:p>
        </p:txBody>
      </p:sp>
      <p:sp>
        <p:nvSpPr>
          <p:cNvPr id="73" name="TextBox 72"/>
          <p:cNvSpPr txBox="1"/>
          <p:nvPr/>
        </p:nvSpPr>
        <p:spPr>
          <a:xfrm>
            <a:off x="4886325" y="4486275"/>
            <a:ext cx="638176" cy="338554"/>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3</a:t>
            </a:r>
            <a:r>
              <a:rPr lang="en-US" sz="800" baseline="30000" dirty="0" smtClean="0">
                <a:solidFill>
                  <a:schemeClr val="bg1"/>
                </a:solidFill>
                <a:latin typeface="Calibri" pitchFamily="34" charset="0"/>
                <a:cs typeface="Calibri" pitchFamily="34" charset="0"/>
              </a:rPr>
              <a:t>rd</a:t>
            </a:r>
            <a:r>
              <a:rPr lang="en-US" sz="800" dirty="0" smtClean="0">
                <a:solidFill>
                  <a:schemeClr val="bg1"/>
                </a:solidFill>
                <a:latin typeface="Calibri" pitchFamily="34" charset="0"/>
                <a:cs typeface="Calibri" pitchFamily="34" charset="0"/>
              </a:rPr>
              <a:t> Party</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Testing</a:t>
            </a:r>
            <a:endParaRPr lang="en-US" sz="800" dirty="0">
              <a:solidFill>
                <a:schemeClr val="bg1"/>
              </a:solidFill>
              <a:latin typeface="Calibri" pitchFamily="34" charset="0"/>
              <a:cs typeface="Calibri" pitchFamily="34" charset="0"/>
            </a:endParaRPr>
          </a:p>
        </p:txBody>
      </p:sp>
      <p:sp>
        <p:nvSpPr>
          <p:cNvPr id="74" name="TextBox 73"/>
          <p:cNvSpPr txBox="1"/>
          <p:nvPr/>
        </p:nvSpPr>
        <p:spPr>
          <a:xfrm>
            <a:off x="4876800" y="5067300"/>
            <a:ext cx="638176" cy="707886"/>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Extract infusion </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into products</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by OEM s</a:t>
            </a:r>
            <a:endParaRPr lang="en-US" sz="800" dirty="0">
              <a:solidFill>
                <a:schemeClr val="bg1"/>
              </a:solidFill>
              <a:latin typeface="Calibri" pitchFamily="34" charset="0"/>
              <a:cs typeface="Calibri" pitchFamily="34" charset="0"/>
            </a:endParaRPr>
          </a:p>
        </p:txBody>
      </p:sp>
      <p:sp>
        <p:nvSpPr>
          <p:cNvPr id="75" name="TextBox 74"/>
          <p:cNvSpPr txBox="1"/>
          <p:nvPr/>
        </p:nvSpPr>
        <p:spPr>
          <a:xfrm>
            <a:off x="4895850" y="5972175"/>
            <a:ext cx="638176" cy="338554"/>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Retail SKUs</a:t>
            </a:r>
            <a:endParaRPr lang="en-US" sz="800" dirty="0">
              <a:solidFill>
                <a:schemeClr val="bg1"/>
              </a:solidFill>
              <a:latin typeface="Calibri" pitchFamily="34" charset="0"/>
              <a:cs typeface="Calibri" pitchFamily="34" charset="0"/>
            </a:endParaRPr>
          </a:p>
        </p:txBody>
      </p:sp>
      <p:sp>
        <p:nvSpPr>
          <p:cNvPr id="77" name="TextBox 76"/>
          <p:cNvSpPr txBox="1"/>
          <p:nvPr/>
        </p:nvSpPr>
        <p:spPr>
          <a:xfrm>
            <a:off x="4876799" y="2105025"/>
            <a:ext cx="695325" cy="584775"/>
          </a:xfrm>
          <a:prstGeom prst="rect">
            <a:avLst/>
          </a:prstGeom>
          <a:noFill/>
        </p:spPr>
        <p:txBody>
          <a:bodyPr wrap="square" rtlCol="0">
            <a:spAutoFit/>
          </a:bodyPr>
          <a:lstStyle/>
          <a:p>
            <a:r>
              <a:rPr lang="en-US" sz="800" dirty="0" smtClean="0">
                <a:solidFill>
                  <a:schemeClr val="bg1"/>
                </a:solidFill>
                <a:latin typeface="Calibri" pitchFamily="34" charset="0"/>
                <a:cs typeface="Calibri" pitchFamily="34" charset="0"/>
              </a:rPr>
              <a:t>Cultivation, Harvesting,</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Drying,</a:t>
            </a:r>
            <a:br>
              <a:rPr lang="en-US" sz="800" dirty="0" smtClean="0">
                <a:solidFill>
                  <a:schemeClr val="bg1"/>
                </a:solidFill>
                <a:latin typeface="Calibri" pitchFamily="34" charset="0"/>
                <a:cs typeface="Calibri" pitchFamily="34" charset="0"/>
              </a:rPr>
            </a:br>
            <a:r>
              <a:rPr lang="en-US" sz="800" dirty="0" smtClean="0">
                <a:solidFill>
                  <a:schemeClr val="bg1"/>
                </a:solidFill>
                <a:latin typeface="Calibri" pitchFamily="34" charset="0"/>
                <a:cs typeface="Calibri" pitchFamily="34" charset="0"/>
              </a:rPr>
              <a:t>Milling</a:t>
            </a:r>
            <a:endParaRPr lang="en-US" sz="800" dirty="0">
              <a:solidFill>
                <a:schemeClr val="bg1"/>
              </a:solidFill>
              <a:latin typeface="Calibri" pitchFamily="34" charset="0"/>
              <a:cs typeface="Calibri" pitchFamily="34" charset="0"/>
            </a:endParaRPr>
          </a:p>
        </p:txBody>
      </p:sp>
      <p:sp>
        <p:nvSpPr>
          <p:cNvPr id="81" name="Notched Right Arrow 80"/>
          <p:cNvSpPr/>
          <p:nvPr/>
        </p:nvSpPr>
        <p:spPr>
          <a:xfrm rot="5400000">
            <a:off x="1023938" y="2695577"/>
            <a:ext cx="138113" cy="114300"/>
          </a:xfrm>
          <a:prstGeom prst="notchedRightArrow">
            <a:avLst/>
          </a:prstGeom>
          <a:solidFill>
            <a:srgbClr val="FFC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solidFill>
                <a:srgbClr val="FFC000"/>
              </a:solidFill>
            </a:endParaRPr>
          </a:p>
        </p:txBody>
      </p:sp>
      <p:sp>
        <p:nvSpPr>
          <p:cNvPr id="82" name="Notched Right Arrow 81"/>
          <p:cNvSpPr/>
          <p:nvPr/>
        </p:nvSpPr>
        <p:spPr>
          <a:xfrm rot="5400000">
            <a:off x="1000123" y="4843692"/>
            <a:ext cx="138113" cy="114300"/>
          </a:xfrm>
          <a:prstGeom prst="notchedRightArrow">
            <a:avLst/>
          </a:prstGeom>
          <a:solidFill>
            <a:srgbClr val="FFC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solidFill>
                <a:srgbClr val="FFC000"/>
              </a:solidFill>
            </a:endParaRPr>
          </a:p>
        </p:txBody>
      </p:sp>
      <p:sp>
        <p:nvSpPr>
          <p:cNvPr id="83" name="Notched Right Arrow 82"/>
          <p:cNvSpPr/>
          <p:nvPr/>
        </p:nvSpPr>
        <p:spPr>
          <a:xfrm rot="5400000">
            <a:off x="1019173" y="5586721"/>
            <a:ext cx="138113" cy="114300"/>
          </a:xfrm>
          <a:prstGeom prst="notchedRightArrow">
            <a:avLst/>
          </a:prstGeom>
          <a:solidFill>
            <a:srgbClr val="FFC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solidFill>
                <a:srgbClr val="FFC000"/>
              </a:solidFill>
            </a:endParaRPr>
          </a:p>
        </p:txBody>
      </p:sp>
      <p:sp>
        <p:nvSpPr>
          <p:cNvPr id="85" name="Notched Right Arrow 84"/>
          <p:cNvSpPr/>
          <p:nvPr/>
        </p:nvSpPr>
        <p:spPr>
          <a:xfrm rot="5400000">
            <a:off x="2053353" y="3901206"/>
            <a:ext cx="2431254" cy="91440"/>
          </a:xfrm>
          <a:prstGeom prst="notchedRightArrow">
            <a:avLst/>
          </a:prstGeom>
          <a:solidFill>
            <a:srgbClr val="FFC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rgbClr val="F2D106"/>
                </a:solidFill>
              </a:ln>
              <a:solidFill>
                <a:srgbClr val="FFC000"/>
              </a:solidFill>
            </a:endParaRPr>
          </a:p>
        </p:txBody>
      </p:sp>
      <p:sp>
        <p:nvSpPr>
          <p:cNvPr id="88" name="TextBox 87">
            <a:extLst>
              <a:ext uri="{FF2B5EF4-FFF2-40B4-BE49-F238E27FC236}">
                <a16:creationId xmlns="" xmlns:a16="http://schemas.microsoft.com/office/drawing/2014/main" id="{C2A30945-BEBA-4258-A56E-EACB0DF75813}"/>
              </a:ext>
            </a:extLst>
          </p:cNvPr>
          <p:cNvSpPr txBox="1"/>
          <p:nvPr/>
        </p:nvSpPr>
        <p:spPr>
          <a:xfrm>
            <a:off x="3131973" y="1405720"/>
            <a:ext cx="2230602" cy="461665"/>
          </a:xfrm>
          <a:prstGeom prst="rect">
            <a:avLst/>
          </a:prstGeom>
          <a:noFill/>
        </p:spPr>
        <p:txBody>
          <a:bodyPr wrap="square" rtlCol="0">
            <a:spAutoFit/>
          </a:bodyPr>
          <a:lstStyle/>
          <a:p>
            <a:r>
              <a:rPr lang="en-US" sz="1200" dirty="0" smtClean="0">
                <a:solidFill>
                  <a:schemeClr val="bg1"/>
                </a:solidFill>
              </a:rPr>
              <a:t>2. </a:t>
            </a:r>
            <a:r>
              <a:rPr lang="en-US" sz="1200" dirty="0" smtClean="0">
                <a:solidFill>
                  <a:schemeClr val="accent2">
                    <a:lumMod val="60000"/>
                    <a:lumOff val="40000"/>
                  </a:schemeClr>
                </a:solidFill>
              </a:rPr>
              <a:t>Farm to Extractor to </a:t>
            </a:r>
            <a:br>
              <a:rPr lang="en-US" sz="1200" dirty="0" smtClean="0">
                <a:solidFill>
                  <a:schemeClr val="accent2">
                    <a:lumMod val="60000"/>
                    <a:lumOff val="40000"/>
                  </a:schemeClr>
                </a:solidFill>
              </a:rPr>
            </a:br>
            <a:r>
              <a:rPr lang="en-US" sz="1200" dirty="0" smtClean="0">
                <a:solidFill>
                  <a:schemeClr val="accent2">
                    <a:lumMod val="60000"/>
                    <a:lumOff val="40000"/>
                  </a:schemeClr>
                </a:solidFill>
              </a:rPr>
              <a:t>    OEM</a:t>
            </a:r>
            <a:r>
              <a:rPr lang="en-US" sz="1200" dirty="0" smtClean="0">
                <a:solidFill>
                  <a:srgbClr val="FF0000"/>
                </a:solidFill>
              </a:rPr>
              <a:t>*</a:t>
            </a:r>
            <a:r>
              <a:rPr lang="en-US" sz="1200" dirty="0" smtClean="0">
                <a:solidFill>
                  <a:schemeClr val="accent2">
                    <a:lumMod val="60000"/>
                    <a:lumOff val="40000"/>
                  </a:schemeClr>
                </a:solidFill>
              </a:rPr>
              <a:t>/</a:t>
            </a:r>
            <a:r>
              <a:rPr lang="en-US" sz="1200" dirty="0" smtClean="0">
                <a:solidFill>
                  <a:srgbClr val="FFFF00"/>
                </a:solidFill>
              </a:rPr>
              <a:t> </a:t>
            </a:r>
            <a:r>
              <a:rPr lang="en-US" sz="1200" dirty="0" smtClean="0">
                <a:solidFill>
                  <a:schemeClr val="accent2">
                    <a:lumMod val="60000"/>
                    <a:lumOff val="40000"/>
                  </a:schemeClr>
                </a:solidFill>
              </a:rPr>
              <a:t>Retailers </a:t>
            </a:r>
            <a:r>
              <a:rPr lang="en-US" sz="1200" dirty="0" smtClean="0">
                <a:solidFill>
                  <a:schemeClr val="bg1"/>
                </a:solidFill>
              </a:rPr>
              <a:t>(25%) </a:t>
            </a:r>
            <a:endParaRPr lang="en-US" sz="1200" dirty="0">
              <a:solidFill>
                <a:schemeClr val="bg1"/>
              </a:solidFill>
            </a:endParaRPr>
          </a:p>
        </p:txBody>
      </p:sp>
      <p:sp>
        <p:nvSpPr>
          <p:cNvPr id="89" name="TextBox 88">
            <a:extLst>
              <a:ext uri="{FF2B5EF4-FFF2-40B4-BE49-F238E27FC236}">
                <a16:creationId xmlns="" xmlns:a16="http://schemas.microsoft.com/office/drawing/2014/main" id="{C2A30945-BEBA-4258-A56E-EACB0DF75813}"/>
              </a:ext>
            </a:extLst>
          </p:cNvPr>
          <p:cNvSpPr txBox="1"/>
          <p:nvPr/>
        </p:nvSpPr>
        <p:spPr>
          <a:xfrm>
            <a:off x="5456072" y="1405720"/>
            <a:ext cx="1544803" cy="461665"/>
          </a:xfrm>
          <a:prstGeom prst="rect">
            <a:avLst/>
          </a:prstGeom>
          <a:noFill/>
        </p:spPr>
        <p:txBody>
          <a:bodyPr wrap="square" rtlCol="0">
            <a:spAutoFit/>
          </a:bodyPr>
          <a:lstStyle/>
          <a:p>
            <a:r>
              <a:rPr lang="en-US" sz="1200" dirty="0" smtClean="0">
                <a:solidFill>
                  <a:schemeClr val="bg1"/>
                </a:solidFill>
              </a:rPr>
              <a:t>3. </a:t>
            </a:r>
            <a:r>
              <a:rPr lang="en-US" sz="1200" dirty="0" smtClean="0">
                <a:solidFill>
                  <a:schemeClr val="accent2">
                    <a:lumMod val="60000"/>
                    <a:lumOff val="40000"/>
                  </a:schemeClr>
                </a:solidFill>
              </a:rPr>
              <a:t>OEM Farms to </a:t>
            </a:r>
            <a:br>
              <a:rPr lang="en-US" sz="1200" dirty="0" smtClean="0">
                <a:solidFill>
                  <a:schemeClr val="accent2">
                    <a:lumMod val="60000"/>
                    <a:lumOff val="40000"/>
                  </a:schemeClr>
                </a:solidFill>
              </a:rPr>
            </a:br>
            <a:r>
              <a:rPr lang="en-US" sz="1200" dirty="0" smtClean="0">
                <a:solidFill>
                  <a:schemeClr val="accent2">
                    <a:lumMod val="60000"/>
                    <a:lumOff val="40000"/>
                  </a:schemeClr>
                </a:solidFill>
              </a:rPr>
              <a:t>    Consumers </a:t>
            </a:r>
            <a:r>
              <a:rPr lang="en-US" sz="1200" dirty="0" smtClean="0">
                <a:solidFill>
                  <a:schemeClr val="bg1"/>
                </a:solidFill>
              </a:rPr>
              <a:t>(30%)</a:t>
            </a:r>
            <a:endParaRPr lang="en-US" sz="1200" dirty="0">
              <a:solidFill>
                <a:schemeClr val="bg1"/>
              </a:solidFill>
            </a:endParaRPr>
          </a:p>
        </p:txBody>
      </p:sp>
      <p:sp>
        <p:nvSpPr>
          <p:cNvPr id="90" name="Notched Right Arrow 89"/>
          <p:cNvSpPr/>
          <p:nvPr/>
        </p:nvSpPr>
        <p:spPr>
          <a:xfrm rot="5400000">
            <a:off x="3190873" y="5586721"/>
            <a:ext cx="138113" cy="114300"/>
          </a:xfrm>
          <a:prstGeom prst="notchedRightArrow">
            <a:avLst/>
          </a:prstGeom>
          <a:solidFill>
            <a:srgbClr val="FFC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solidFill>
                <a:srgbClr val="FFC000"/>
              </a:solidFill>
            </a:endParaRPr>
          </a:p>
        </p:txBody>
      </p:sp>
      <p:sp>
        <p:nvSpPr>
          <p:cNvPr id="93" name="TextBox 92"/>
          <p:cNvSpPr txBox="1"/>
          <p:nvPr/>
        </p:nvSpPr>
        <p:spPr>
          <a:xfrm>
            <a:off x="1152525" y="6497479"/>
            <a:ext cx="4981575" cy="200055"/>
          </a:xfrm>
          <a:prstGeom prst="rect">
            <a:avLst/>
          </a:prstGeom>
          <a:noFill/>
        </p:spPr>
        <p:txBody>
          <a:bodyPr wrap="square" rtlCol="0">
            <a:spAutoFit/>
          </a:bodyPr>
          <a:lstStyle/>
          <a:p>
            <a:r>
              <a:rPr lang="en-US" sz="700" dirty="0" smtClean="0">
                <a:solidFill>
                  <a:schemeClr val="bg1"/>
                </a:solidFill>
              </a:rPr>
              <a:t>C   o   n   s   u   m   e   r   s</a:t>
            </a:r>
            <a:endParaRPr lang="en-US" sz="700" dirty="0">
              <a:solidFill>
                <a:schemeClr val="bg1"/>
              </a:solidFill>
            </a:endParaRPr>
          </a:p>
        </p:txBody>
      </p:sp>
      <p:sp>
        <p:nvSpPr>
          <p:cNvPr id="94" name="TextBox 93"/>
          <p:cNvSpPr txBox="1"/>
          <p:nvPr/>
        </p:nvSpPr>
        <p:spPr>
          <a:xfrm>
            <a:off x="3314700" y="6516529"/>
            <a:ext cx="4981575" cy="200055"/>
          </a:xfrm>
          <a:prstGeom prst="rect">
            <a:avLst/>
          </a:prstGeom>
          <a:noFill/>
        </p:spPr>
        <p:txBody>
          <a:bodyPr wrap="square" rtlCol="0">
            <a:spAutoFit/>
          </a:bodyPr>
          <a:lstStyle/>
          <a:p>
            <a:r>
              <a:rPr lang="en-US" sz="700" dirty="0" smtClean="0">
                <a:solidFill>
                  <a:schemeClr val="bg1"/>
                </a:solidFill>
              </a:rPr>
              <a:t>C   o   n   s   u   m   e   r   s</a:t>
            </a:r>
            <a:endParaRPr lang="en-US" sz="700" dirty="0">
              <a:solidFill>
                <a:schemeClr val="bg1"/>
              </a:solidFill>
            </a:endParaRPr>
          </a:p>
        </p:txBody>
      </p:sp>
      <p:sp>
        <p:nvSpPr>
          <p:cNvPr id="95" name="TextBox 94"/>
          <p:cNvSpPr txBox="1"/>
          <p:nvPr/>
        </p:nvSpPr>
        <p:spPr>
          <a:xfrm>
            <a:off x="5667375" y="6507004"/>
            <a:ext cx="1476375" cy="200055"/>
          </a:xfrm>
          <a:prstGeom prst="rect">
            <a:avLst/>
          </a:prstGeom>
          <a:noFill/>
        </p:spPr>
        <p:txBody>
          <a:bodyPr wrap="square" rtlCol="0">
            <a:spAutoFit/>
          </a:bodyPr>
          <a:lstStyle/>
          <a:p>
            <a:r>
              <a:rPr lang="en-US" sz="700" dirty="0" smtClean="0">
                <a:solidFill>
                  <a:schemeClr val="bg1"/>
                </a:solidFill>
              </a:rPr>
              <a:t>C   o   n   s   u   m   e   r   s</a:t>
            </a:r>
            <a:endParaRPr lang="en-US" sz="700" dirty="0">
              <a:solidFill>
                <a:schemeClr val="bg1"/>
              </a:solidFill>
            </a:endParaRPr>
          </a:p>
        </p:txBody>
      </p:sp>
      <p:sp>
        <p:nvSpPr>
          <p:cNvPr id="100" name="TextBox 99"/>
          <p:cNvSpPr txBox="1"/>
          <p:nvPr/>
        </p:nvSpPr>
        <p:spPr>
          <a:xfrm>
            <a:off x="7347442" y="276225"/>
            <a:ext cx="2430872" cy="523220"/>
          </a:xfrm>
          <a:prstGeom prst="rect">
            <a:avLst/>
          </a:prstGeom>
          <a:noFill/>
          <a:effectLst>
            <a:outerShdw blurRad="50800" dist="38100" dir="8100000" algn="tr" rotWithShape="0">
              <a:prstClr val="black">
                <a:alpha val="59000"/>
              </a:prstClr>
            </a:outerShdw>
          </a:effectLst>
        </p:spPr>
        <p:txBody>
          <a:bodyPr wrap="square" rtlCol="0">
            <a:spAutoFit/>
          </a:bodyPr>
          <a:lstStyle/>
          <a:p>
            <a:r>
              <a:rPr lang="en-US" sz="1400" b="1" dirty="0" smtClean="0">
                <a:solidFill>
                  <a:schemeClr val="bg1"/>
                </a:solidFill>
                <a:latin typeface="Calibri" pitchFamily="34" charset="0"/>
                <a:cs typeface="Calibri" pitchFamily="34" charset="0"/>
              </a:rPr>
              <a:t>Top 10 CBD Facts </a:t>
            </a:r>
            <a:br>
              <a:rPr lang="en-US" sz="1400" b="1" dirty="0" smtClean="0">
                <a:solidFill>
                  <a:schemeClr val="bg1"/>
                </a:solidFill>
                <a:latin typeface="Calibri" pitchFamily="34" charset="0"/>
                <a:cs typeface="Calibri" pitchFamily="34" charset="0"/>
              </a:rPr>
            </a:br>
            <a:r>
              <a:rPr lang="en-US" sz="1400" b="1" dirty="0" smtClean="0">
                <a:solidFill>
                  <a:schemeClr val="bg1"/>
                </a:solidFill>
                <a:latin typeface="Calibri" pitchFamily="34" charset="0"/>
                <a:cs typeface="Calibri" pitchFamily="34" charset="0"/>
              </a:rPr>
              <a:t>and Statistics</a:t>
            </a:r>
          </a:p>
        </p:txBody>
      </p:sp>
      <p:sp>
        <p:nvSpPr>
          <p:cNvPr id="101" name="Rectangle 100"/>
          <p:cNvSpPr/>
          <p:nvPr/>
        </p:nvSpPr>
        <p:spPr>
          <a:xfrm>
            <a:off x="7115175" y="808494"/>
            <a:ext cx="4572000" cy="5170646"/>
          </a:xfrm>
          <a:prstGeom prst="rect">
            <a:avLst/>
          </a:prstGeom>
        </p:spPr>
        <p:txBody>
          <a:bodyPr>
            <a:spAutoFit/>
          </a:bodyPr>
          <a:lstStyle/>
          <a:p>
            <a:pPr marL="228600" indent="-228600">
              <a:buClr>
                <a:schemeClr val="tx1"/>
              </a:buClr>
              <a:buFont typeface="+mj-lt"/>
              <a:buAutoNum type="arabicPeriod"/>
            </a:pPr>
            <a:r>
              <a:rPr lang="en-US" sz="1000" dirty="0" smtClean="0">
                <a:latin typeface="Calibri" pitchFamily="34" charset="0"/>
                <a:cs typeface="Calibri" pitchFamily="34" charset="0"/>
              </a:rPr>
              <a:t>The sales of CBD are predicted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to reach  over $2 billion by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end of 2021</a:t>
            </a:r>
          </a:p>
          <a:p>
            <a:pPr marL="228600" indent="-228600">
              <a:buClr>
                <a:schemeClr val="tx1"/>
              </a:buClr>
              <a:buFont typeface="+mj-lt"/>
              <a:buAutoNum type="arabicPeriod"/>
            </a:pPr>
            <a:r>
              <a:rPr lang="en-US" sz="1000" dirty="0" smtClean="0">
                <a:latin typeface="Calibri" pitchFamily="34" charset="0"/>
                <a:cs typeface="Calibri" pitchFamily="34" charset="0"/>
              </a:rPr>
              <a:t>Cannabis researchers BDS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Analytics and </a:t>
            </a:r>
            <a:r>
              <a:rPr lang="en-US" sz="1000" dirty="0" err="1" smtClean="0">
                <a:latin typeface="Calibri" pitchFamily="34" charset="0"/>
                <a:cs typeface="Calibri" pitchFamily="34" charset="0"/>
              </a:rPr>
              <a:t>Arcview</a:t>
            </a:r>
            <a:r>
              <a:rPr lang="en-US" sz="1000" dirty="0" smtClean="0">
                <a:latin typeface="Calibri" pitchFamily="34" charset="0"/>
                <a:cs typeface="Calibri" pitchFamily="34" charset="0"/>
              </a:rPr>
              <a:t>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Market Research,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projects that the collective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market for CBD sales in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the U.S. will surpass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$10 billion by 2024</a:t>
            </a:r>
          </a:p>
          <a:p>
            <a:pPr marL="228600" indent="-228600">
              <a:buClr>
                <a:schemeClr val="tx1"/>
              </a:buClr>
              <a:buFont typeface="+mj-lt"/>
              <a:buAutoNum type="arabicPeriod"/>
            </a:pPr>
            <a:r>
              <a:rPr lang="en-US" sz="1000" dirty="0" smtClean="0">
                <a:latin typeface="Calibri" pitchFamily="34" charset="0"/>
                <a:cs typeface="Calibri" pitchFamily="34" charset="0"/>
              </a:rPr>
              <a:t>At  the moment, there are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about 850 brands of CBD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products in the US market.</a:t>
            </a:r>
          </a:p>
          <a:p>
            <a:pPr marL="228600" indent="-228600">
              <a:buClr>
                <a:schemeClr val="tx1"/>
              </a:buClr>
              <a:buFont typeface="+mj-lt"/>
              <a:buAutoNum type="arabicPeriod"/>
            </a:pPr>
            <a:r>
              <a:rPr lang="en-US" sz="1000" dirty="0" smtClean="0">
                <a:latin typeface="Calibri" pitchFamily="34" charset="0"/>
                <a:cs typeface="Calibri" pitchFamily="34" charset="0"/>
              </a:rPr>
              <a:t>Colorado is the state with the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highest hemp revenues.</a:t>
            </a:r>
          </a:p>
          <a:p>
            <a:pPr marL="228600" indent="-228600">
              <a:buClr>
                <a:schemeClr val="tx1"/>
              </a:buClr>
              <a:buFont typeface="+mj-lt"/>
              <a:buAutoNum type="arabicPeriod"/>
            </a:pPr>
            <a:r>
              <a:rPr lang="en-US" sz="1000" dirty="0" smtClean="0">
                <a:latin typeface="Calibri" pitchFamily="34" charset="0"/>
                <a:cs typeface="Calibri" pitchFamily="34" charset="0"/>
              </a:rPr>
              <a:t>BDS Analytics predicts that the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majority of CBD product sales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will soon occur in general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retail stores instead of on-line.</a:t>
            </a:r>
          </a:p>
          <a:p>
            <a:pPr marL="228600" indent="-228600">
              <a:buClr>
                <a:schemeClr val="tx1"/>
              </a:buClr>
              <a:buFont typeface="+mj-lt"/>
              <a:buAutoNum type="arabicPeriod"/>
            </a:pPr>
            <a:r>
              <a:rPr lang="en-US" sz="1000" dirty="0" smtClean="0">
                <a:latin typeface="Calibri" pitchFamily="34" charset="0"/>
                <a:cs typeface="Calibri" pitchFamily="34" charset="0"/>
              </a:rPr>
              <a:t>Data on CBD users show 40%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of  Americans interested in CBD.</a:t>
            </a:r>
          </a:p>
          <a:p>
            <a:pPr marL="228600" indent="-228600">
              <a:buClr>
                <a:schemeClr val="tx1"/>
              </a:buClr>
              <a:buFont typeface="+mj-lt"/>
              <a:buAutoNum type="arabicPeriod"/>
            </a:pPr>
            <a:r>
              <a:rPr lang="en-US" sz="1000" dirty="0" smtClean="0">
                <a:latin typeface="Calibri" pitchFamily="34" charset="0"/>
                <a:cs typeface="Calibri" pitchFamily="34" charset="0"/>
              </a:rPr>
              <a:t>A cannabis worker earns  more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than an average American.</a:t>
            </a:r>
          </a:p>
          <a:p>
            <a:pPr marL="228600" indent="-228600">
              <a:buClr>
                <a:schemeClr val="tx1"/>
              </a:buClr>
              <a:buFont typeface="+mj-lt"/>
              <a:buAutoNum type="arabicPeriod"/>
            </a:pPr>
            <a:r>
              <a:rPr lang="en-US" sz="1000" dirty="0" smtClean="0">
                <a:latin typeface="Calibri" pitchFamily="34" charset="0"/>
                <a:cs typeface="Calibri" pitchFamily="34" charset="0"/>
              </a:rPr>
              <a:t>The demand for employees</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in the CBD oil industry rose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by 76% within the last year.</a:t>
            </a:r>
          </a:p>
          <a:p>
            <a:pPr marL="228600" indent="-228600">
              <a:buClr>
                <a:schemeClr val="tx1"/>
              </a:buClr>
              <a:buFont typeface="+mj-lt"/>
              <a:buAutoNum type="arabicPeriod"/>
            </a:pPr>
            <a:r>
              <a:rPr lang="en-US" sz="1000" dirty="0" smtClean="0">
                <a:latin typeface="Calibri" pitchFamily="34" charset="0"/>
                <a:cs typeface="Calibri" pitchFamily="34" charset="0"/>
              </a:rPr>
              <a:t>Statistics on CBD direct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sales show that the majority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sellers are women.</a:t>
            </a:r>
          </a:p>
          <a:p>
            <a:pPr marL="228600" indent="-228600">
              <a:buClr>
                <a:schemeClr val="tx1"/>
              </a:buClr>
              <a:buFont typeface="+mj-lt"/>
              <a:buAutoNum type="arabicPeriod"/>
            </a:pPr>
            <a:r>
              <a:rPr lang="en-US" sz="1000" dirty="0" smtClean="0">
                <a:latin typeface="Calibri" pitchFamily="34" charset="0"/>
                <a:cs typeface="Calibri" pitchFamily="34" charset="0"/>
              </a:rPr>
              <a:t>Pure CBD is perfectly safe for </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usage and you cannot get high.</a:t>
            </a:r>
            <a:br>
              <a:rPr lang="en-US" sz="1000" dirty="0" smtClean="0">
                <a:latin typeface="Calibri" pitchFamily="34" charset="0"/>
                <a:cs typeface="Calibri" pitchFamily="34" charset="0"/>
              </a:rPr>
            </a:br>
            <a:r>
              <a:rPr lang="en-US" sz="1000" dirty="0" smtClean="0">
                <a:latin typeface="Calibri" pitchFamily="34" charset="0"/>
                <a:cs typeface="Calibri" pitchFamily="34" charset="0"/>
              </a:rPr>
              <a:t>.</a:t>
            </a:r>
            <a:endParaRPr lang="en-US" sz="1000" dirty="0">
              <a:latin typeface="Calibri" pitchFamily="34" charset="0"/>
              <a:cs typeface="Calibri" pitchFamily="34" charset="0"/>
            </a:endParaRPr>
          </a:p>
        </p:txBody>
      </p:sp>
      <p:cxnSp>
        <p:nvCxnSpPr>
          <p:cNvPr id="107" name="Straight Connector 106"/>
          <p:cNvCxnSpPr/>
          <p:nvPr/>
        </p:nvCxnSpPr>
        <p:spPr>
          <a:xfrm>
            <a:off x="7467600" y="5715000"/>
            <a:ext cx="1457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9" name="Picture 108" descr="q9rdyxc1f2ujnjcv72ba.jpg"/>
          <p:cNvPicPr>
            <a:picLocks noChangeAspect="1"/>
          </p:cNvPicPr>
          <p:nvPr/>
        </p:nvPicPr>
        <p:blipFill>
          <a:blip r:embed="rId7" cstate="print"/>
          <a:srcRect b="14017"/>
          <a:stretch>
            <a:fillRect/>
          </a:stretch>
        </p:blipFill>
        <p:spPr>
          <a:xfrm>
            <a:off x="1190624" y="3571589"/>
            <a:ext cx="1124712" cy="725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0" name="Picture 109" descr="q9rdyxc1f2ujnjcv72ba.jpg"/>
          <p:cNvPicPr>
            <a:picLocks noChangeAspect="1"/>
          </p:cNvPicPr>
          <p:nvPr/>
        </p:nvPicPr>
        <p:blipFill>
          <a:blip r:embed="rId7" cstate="print"/>
          <a:srcRect b="14017"/>
          <a:stretch>
            <a:fillRect/>
          </a:stretch>
        </p:blipFill>
        <p:spPr>
          <a:xfrm>
            <a:off x="5705474" y="3571589"/>
            <a:ext cx="1124712" cy="725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1" name="Picture 110" descr="q9rdyxc1f2ujnjcv72ba.jpg"/>
          <p:cNvPicPr>
            <a:picLocks noChangeAspect="1"/>
          </p:cNvPicPr>
          <p:nvPr/>
        </p:nvPicPr>
        <p:blipFill>
          <a:blip r:embed="rId7" cstate="print"/>
          <a:srcRect b="14017"/>
          <a:stretch>
            <a:fillRect/>
          </a:stretch>
        </p:blipFill>
        <p:spPr>
          <a:xfrm>
            <a:off x="3457574" y="3571589"/>
            <a:ext cx="1124712" cy="725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3" name="TextBox 112"/>
          <p:cNvSpPr txBox="1"/>
          <p:nvPr/>
        </p:nvSpPr>
        <p:spPr>
          <a:xfrm>
            <a:off x="7181850" y="5715000"/>
            <a:ext cx="1962150" cy="769441"/>
          </a:xfrm>
          <a:prstGeom prst="rect">
            <a:avLst/>
          </a:prstGeom>
          <a:noFill/>
        </p:spPr>
        <p:txBody>
          <a:bodyPr wrap="square" rtlCol="0">
            <a:spAutoFit/>
          </a:bodyPr>
          <a:lstStyle/>
          <a:p>
            <a:r>
              <a:rPr lang="en-US" sz="1200" dirty="0" smtClean="0">
                <a:solidFill>
                  <a:srgbClr val="FF0000"/>
                </a:solidFill>
              </a:rPr>
              <a:t>*</a:t>
            </a:r>
            <a:r>
              <a:rPr lang="en-US" sz="800" i="1" dirty="0" smtClean="0"/>
              <a:t>A number of companies in the OEM category are more facilitators than actual manufacturers and just advise and  guide cottage-type businesses into becoming (small-time) OEMs.  </a:t>
            </a:r>
            <a:endParaRPr lang="en-US" sz="800" i="1" dirty="0"/>
          </a:p>
        </p:txBody>
      </p:sp>
      <p:sp>
        <p:nvSpPr>
          <p:cNvPr id="114" name="TextBox 113"/>
          <p:cNvSpPr txBox="1"/>
          <p:nvPr/>
        </p:nvSpPr>
        <p:spPr>
          <a:xfrm rot="16200000">
            <a:off x="1495425" y="3609975"/>
            <a:ext cx="2019300" cy="215444"/>
          </a:xfrm>
          <a:prstGeom prst="rect">
            <a:avLst/>
          </a:prstGeom>
          <a:noFill/>
        </p:spPr>
        <p:txBody>
          <a:bodyPr wrap="square" rtlCol="0">
            <a:spAutoFit/>
          </a:bodyPr>
          <a:lstStyle/>
          <a:p>
            <a:r>
              <a:rPr lang="en-US" sz="800" dirty="0" smtClean="0">
                <a:solidFill>
                  <a:schemeClr val="accent2">
                    <a:lumMod val="60000"/>
                    <a:lumOff val="40000"/>
                  </a:schemeClr>
                </a:solidFill>
                <a:latin typeface="Calibri" pitchFamily="34" charset="0"/>
                <a:cs typeface="Calibri" pitchFamily="34" charset="0"/>
              </a:rPr>
              <a:t>H   y   p   e   r    N   o   v   a    C   B   D </a:t>
            </a:r>
            <a:endParaRPr lang="en-US" sz="800" dirty="0">
              <a:solidFill>
                <a:schemeClr val="accent2">
                  <a:lumMod val="60000"/>
                  <a:lumOff val="40000"/>
                </a:schemeClr>
              </a:solidFill>
              <a:latin typeface="Calibri" pitchFamily="34" charset="0"/>
              <a:cs typeface="Calibri" pitchFamily="34" charset="0"/>
            </a:endParaRPr>
          </a:p>
        </p:txBody>
      </p:sp>
      <p:sp>
        <p:nvSpPr>
          <p:cNvPr id="115" name="Left Brace 114"/>
          <p:cNvSpPr/>
          <p:nvPr/>
        </p:nvSpPr>
        <p:spPr>
          <a:xfrm>
            <a:off x="4838700" y="2981325"/>
            <a:ext cx="133350" cy="18954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Left Brace 115"/>
          <p:cNvSpPr/>
          <p:nvPr/>
        </p:nvSpPr>
        <p:spPr>
          <a:xfrm>
            <a:off x="2562225" y="2971800"/>
            <a:ext cx="133350" cy="18954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TextBox 117"/>
          <p:cNvSpPr txBox="1"/>
          <p:nvPr/>
        </p:nvSpPr>
        <p:spPr>
          <a:xfrm rot="16200000">
            <a:off x="3762375" y="3609975"/>
            <a:ext cx="2019300" cy="215444"/>
          </a:xfrm>
          <a:prstGeom prst="rect">
            <a:avLst/>
          </a:prstGeom>
          <a:noFill/>
        </p:spPr>
        <p:txBody>
          <a:bodyPr wrap="square" rtlCol="0">
            <a:spAutoFit/>
          </a:bodyPr>
          <a:lstStyle/>
          <a:p>
            <a:r>
              <a:rPr lang="en-US" sz="800" dirty="0" smtClean="0">
                <a:solidFill>
                  <a:schemeClr val="accent2">
                    <a:lumMod val="60000"/>
                    <a:lumOff val="40000"/>
                  </a:schemeClr>
                </a:solidFill>
                <a:latin typeface="Calibri" pitchFamily="34" charset="0"/>
                <a:cs typeface="Calibri" pitchFamily="34" charset="0"/>
              </a:rPr>
              <a:t>H   y   p   e   r    N   o   v   a    C   B   D </a:t>
            </a:r>
            <a:endParaRPr lang="en-US" sz="800" dirty="0">
              <a:solidFill>
                <a:schemeClr val="accent2">
                  <a:lumMod val="60000"/>
                  <a:lumOff val="40000"/>
                </a:schemeClr>
              </a:solidFill>
              <a:latin typeface="Calibri" pitchFamily="34" charset="0"/>
              <a:cs typeface="Calibri" pitchFamily="34" charset="0"/>
            </a:endParaRPr>
          </a:p>
        </p:txBody>
      </p:sp>
      <p:sp>
        <p:nvSpPr>
          <p:cNvPr id="76" name="Notched Right Arrow 75"/>
          <p:cNvSpPr/>
          <p:nvPr/>
        </p:nvSpPr>
        <p:spPr>
          <a:xfrm rot="5400000">
            <a:off x="3710703" y="4501282"/>
            <a:ext cx="3631404" cy="91440"/>
          </a:xfrm>
          <a:prstGeom prst="notchedRightArrow">
            <a:avLst/>
          </a:prstGeom>
          <a:solidFill>
            <a:srgbClr val="FFC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rgbClr val="F2D106"/>
                </a:solidFill>
              </a:ln>
              <a:solidFill>
                <a:srgbClr val="FFC000"/>
              </a:solidFill>
            </a:endParaRPr>
          </a:p>
        </p:txBody>
      </p:sp>
      <p:sp>
        <p:nvSpPr>
          <p:cNvPr id="78" name="Notched Right Arrow 77"/>
          <p:cNvSpPr/>
          <p:nvPr/>
        </p:nvSpPr>
        <p:spPr>
          <a:xfrm rot="5400000">
            <a:off x="3200398" y="6215372"/>
            <a:ext cx="138113" cy="114300"/>
          </a:xfrm>
          <a:prstGeom prst="notchedRightArrow">
            <a:avLst/>
          </a:prstGeom>
          <a:solidFill>
            <a:srgbClr val="FFC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solidFill>
                <a:srgbClr val="FFC000"/>
              </a:solidFill>
            </a:endParaRPr>
          </a:p>
        </p:txBody>
      </p:sp>
      <p:sp>
        <p:nvSpPr>
          <p:cNvPr id="79" name="Notched Right Arrow 78"/>
          <p:cNvSpPr/>
          <p:nvPr/>
        </p:nvSpPr>
        <p:spPr>
          <a:xfrm rot="5400000">
            <a:off x="1019173" y="6215372"/>
            <a:ext cx="138113" cy="114300"/>
          </a:xfrm>
          <a:prstGeom prst="notchedRightArrow">
            <a:avLst/>
          </a:prstGeom>
          <a:solidFill>
            <a:srgbClr val="FFC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solidFill>
                <a:srgbClr val="FFC000"/>
              </a:solidFill>
            </a:endParaRPr>
          </a:p>
        </p:txBody>
      </p:sp>
      <p:sp>
        <p:nvSpPr>
          <p:cNvPr id="86" name="TextBox 85"/>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87" name="TextBox 86"/>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7</a:t>
            </a:r>
            <a:endParaRPr lang="en-US" dirty="0">
              <a:solidFill>
                <a:schemeClr val="bg1"/>
              </a:solidFill>
            </a:endParaRPr>
          </a:p>
        </p:txBody>
      </p:sp>
      <p:pic>
        <p:nvPicPr>
          <p:cNvPr id="80" name="Picture 1">
            <a:hlinkClick r:id="rId8" action="ppaction://hlinksldjump"/>
          </p:cNvPr>
          <p:cNvPicPr>
            <a:picLocks noChangeAspect="1" noChangeArrowheads="1"/>
          </p:cNvPicPr>
          <p:nvPr/>
        </p:nvPicPr>
        <p:blipFill>
          <a:blip r:embed="rId9"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1664744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 xmlns:a16="http://schemas.microsoft.com/office/drawing/2014/main" id="{7B7257D6-EEC9-4C1B-89DE-19BAD474F3F2}"/>
              </a:ext>
            </a:extLst>
          </p:cNvPr>
          <p:cNvSpPr/>
          <p:nvPr/>
        </p:nvSpPr>
        <p:spPr>
          <a:xfrm rot="20711217">
            <a:off x="5993918" y="676018"/>
            <a:ext cx="1841830" cy="4895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 xmlns:a16="http://schemas.microsoft.com/office/drawing/2014/main" id="{647BEF18-3E46-4707-8CEC-4EAFDE7BC5AC}"/>
              </a:ext>
            </a:extLst>
          </p:cNvPr>
          <p:cNvSpPr/>
          <p:nvPr/>
        </p:nvSpPr>
        <p:spPr>
          <a:xfrm>
            <a:off x="0" y="0"/>
            <a:ext cx="71925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 xmlns:a16="http://schemas.microsoft.com/office/drawing/2014/main" id="{0B9875BD-0E25-44F7-91B3-D7F36BACFF35}"/>
              </a:ext>
            </a:extLst>
          </p:cNvPr>
          <p:cNvSpPr txBox="1"/>
          <p:nvPr/>
        </p:nvSpPr>
        <p:spPr>
          <a:xfrm>
            <a:off x="523560" y="1006063"/>
            <a:ext cx="6174952" cy="707886"/>
          </a:xfrm>
          <a:prstGeom prst="rect">
            <a:avLst/>
          </a:prstGeom>
          <a:noFill/>
        </p:spPr>
        <p:txBody>
          <a:bodyPr wrap="square" rtlCol="0">
            <a:spAutoFit/>
          </a:bodyPr>
          <a:lstStyle/>
          <a:p>
            <a:r>
              <a:rPr lang="en-US" sz="2000" dirty="0" smtClean="0">
                <a:ln w="0"/>
                <a:solidFill>
                  <a:schemeClr val="bg1"/>
                </a:solidFill>
              </a:rPr>
              <a:t>Extracted Hemp Compounds Processed </a:t>
            </a:r>
          </a:p>
          <a:p>
            <a:r>
              <a:rPr lang="en-US" sz="2000" dirty="0" smtClean="0">
                <a:ln w="0"/>
                <a:solidFill>
                  <a:schemeClr val="bg1"/>
                </a:solidFill>
              </a:rPr>
              <a:t>To be an Oil, Powder or Water Soluble</a:t>
            </a:r>
            <a:endParaRPr lang="en-US" sz="2000" dirty="0">
              <a:ln w="0"/>
              <a:solidFill>
                <a:schemeClr val="bg1"/>
              </a:solidFill>
            </a:endParaRPr>
          </a:p>
        </p:txBody>
      </p:sp>
      <p:sp>
        <p:nvSpPr>
          <p:cNvPr id="41" name="Rectangle 40">
            <a:extLst>
              <a:ext uri="{FF2B5EF4-FFF2-40B4-BE49-F238E27FC236}">
                <a16:creationId xmlns="" xmlns:a16="http://schemas.microsoft.com/office/drawing/2014/main" id="{B7295A1C-10FF-4E5D-A258-A23548A72F87}"/>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 xmlns:a16="http://schemas.microsoft.com/office/drawing/2014/main" id="{D87FB918-9B59-4721-B46B-B92FF98E2854}"/>
              </a:ext>
            </a:extLst>
          </p:cNvPr>
          <p:cNvSpPr txBox="1"/>
          <p:nvPr/>
        </p:nvSpPr>
        <p:spPr>
          <a:xfrm>
            <a:off x="547026" y="2038528"/>
            <a:ext cx="4460910" cy="4501232"/>
          </a:xfrm>
          <a:prstGeom prst="rect">
            <a:avLst/>
          </a:prstGeom>
          <a:noFill/>
        </p:spPr>
        <p:txBody>
          <a:bodyPr wrap="square" rtlCol="0">
            <a:spAutoFit/>
          </a:bodyPr>
          <a:lstStyle/>
          <a:p>
            <a:pPr marL="228600" indent="-228600">
              <a:buAutoNum type="arabicPeriod"/>
            </a:pPr>
            <a:r>
              <a:rPr lang="en-US" sz="1200" dirty="0" smtClean="0">
                <a:solidFill>
                  <a:schemeClr val="bg1"/>
                </a:solidFill>
                <a:latin typeface="Calibri Light" pitchFamily="34" charset="0"/>
                <a:cs typeface="Calibri Light" pitchFamily="34" charset="0"/>
              </a:rPr>
              <a:t>&gt;80% CBD Broad Spectrum THC Free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Non-detectable (ND) THC 0.00%  </a:t>
            </a:r>
          </a:p>
          <a:p>
            <a:pPr marL="228600" indent="-228600">
              <a:buAutoNum type="arabicPeriod"/>
            </a:pPr>
            <a:endParaRPr lang="en-US" sz="1200" dirty="0" smtClean="0">
              <a:solidFill>
                <a:schemeClr val="bg1"/>
              </a:solidFill>
              <a:latin typeface="Calibri Light" pitchFamily="34" charset="0"/>
              <a:cs typeface="Calibri Light" pitchFamily="34" charset="0"/>
            </a:endParaRPr>
          </a:p>
          <a:p>
            <a:pPr marL="228600" indent="-228600">
              <a:buFontTx/>
              <a:buAutoNum type="arabicPeriod"/>
            </a:pPr>
            <a:r>
              <a:rPr lang="en-US" sz="1200" dirty="0" smtClean="0">
                <a:solidFill>
                  <a:schemeClr val="bg1"/>
                </a:solidFill>
                <a:latin typeface="Calibri Light" pitchFamily="34" charset="0"/>
                <a:cs typeface="Calibri Light" pitchFamily="34" charset="0"/>
              </a:rPr>
              <a:t>&gt;80% CBD Full Spectrum, THC &lt;0.03%   </a:t>
            </a:r>
            <a:br>
              <a:rPr lang="en-US" sz="1200" dirty="0" smtClean="0">
                <a:solidFill>
                  <a:schemeClr val="bg1"/>
                </a:solidFill>
                <a:latin typeface="Calibri Light" pitchFamily="34" charset="0"/>
                <a:cs typeface="Calibri Light" pitchFamily="34" charset="0"/>
              </a:rPr>
            </a:br>
            <a:endParaRPr lang="en-US" sz="1200" dirty="0" smtClean="0">
              <a:solidFill>
                <a:schemeClr val="bg1"/>
              </a:solidFill>
              <a:latin typeface="Calibri Light" pitchFamily="34" charset="0"/>
              <a:cs typeface="Calibri Light" pitchFamily="34" charset="0"/>
            </a:endParaRPr>
          </a:p>
          <a:p>
            <a:pPr marL="228600" indent="-228600">
              <a:buFontTx/>
              <a:buAutoNum type="arabicPeriod"/>
            </a:pPr>
            <a:r>
              <a:rPr lang="en-US" sz="1200" dirty="0" smtClean="0">
                <a:solidFill>
                  <a:schemeClr val="bg1"/>
                </a:solidFill>
                <a:latin typeface="Calibri Light" pitchFamily="34" charset="0"/>
                <a:cs typeface="Calibri Light" pitchFamily="34" charset="0"/>
              </a:rPr>
              <a:t>&gt;80% CBD Full Spectrum, THC &lt;0.03%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With Minor </a:t>
            </a:r>
            <a:r>
              <a:rPr lang="en-US" sz="1200" dirty="0" err="1" smtClean="0">
                <a:solidFill>
                  <a:schemeClr val="bg1"/>
                </a:solidFill>
                <a:latin typeface="Calibri Light" pitchFamily="34" charset="0"/>
                <a:cs typeface="Calibri Light" pitchFamily="34" charset="0"/>
              </a:rPr>
              <a:t>Cannabinoids</a:t>
            </a:r>
            <a:r>
              <a:rPr lang="en-US" sz="1200" dirty="0" smtClean="0">
                <a:solidFill>
                  <a:schemeClr val="bg1"/>
                </a:solidFill>
                <a:latin typeface="Calibri Light" pitchFamily="34" charset="0"/>
                <a:cs typeface="Calibri Light" pitchFamily="34" charset="0"/>
              </a:rPr>
              <a:t> </a:t>
            </a:r>
            <a:br>
              <a:rPr lang="en-US" sz="1200" dirty="0" smtClean="0">
                <a:solidFill>
                  <a:schemeClr val="bg1"/>
                </a:solidFill>
                <a:latin typeface="Calibri Light" pitchFamily="34" charset="0"/>
                <a:cs typeface="Calibri Light" pitchFamily="34" charset="0"/>
              </a:rPr>
            </a:br>
            <a:endParaRPr lang="en-US" sz="1200" dirty="0" smtClean="0">
              <a:solidFill>
                <a:schemeClr val="bg1"/>
              </a:solidFill>
              <a:latin typeface="Calibri Light" pitchFamily="34" charset="0"/>
              <a:cs typeface="Calibri Light" pitchFamily="34" charset="0"/>
            </a:endParaRPr>
          </a:p>
          <a:p>
            <a:pPr marL="228600" indent="-228600">
              <a:buFontTx/>
              <a:buAutoNum type="arabicPeriod"/>
            </a:pPr>
            <a:r>
              <a:rPr lang="en-US" sz="1200" dirty="0" smtClean="0">
                <a:solidFill>
                  <a:schemeClr val="bg1"/>
                </a:solidFill>
                <a:latin typeface="Calibri Light" pitchFamily="34" charset="0"/>
                <a:cs typeface="Calibri Light" pitchFamily="34" charset="0"/>
              </a:rPr>
              <a:t>&gt;60% CBD, Crude Oil (not distilled), 0.3% CBD</a:t>
            </a:r>
          </a:p>
          <a:p>
            <a:pPr marL="228600" indent="-228600">
              <a:buAutoNum type="arabicPeriod"/>
            </a:pPr>
            <a:endParaRPr lang="en-US" sz="1200" dirty="0" smtClean="0">
              <a:solidFill>
                <a:schemeClr val="bg1"/>
              </a:solidFill>
              <a:latin typeface="Calibri Light" pitchFamily="34" charset="0"/>
              <a:cs typeface="Calibri Light" pitchFamily="34" charset="0"/>
            </a:endParaRPr>
          </a:p>
          <a:p>
            <a:pPr marL="228600" indent="-228600">
              <a:buAutoNum type="arabicPeriod"/>
            </a:pPr>
            <a:r>
              <a:rPr lang="en-US" sz="1200" dirty="0" smtClean="0">
                <a:solidFill>
                  <a:schemeClr val="bg1"/>
                </a:solidFill>
                <a:latin typeface="Calibri Light" pitchFamily="34" charset="0"/>
                <a:cs typeface="Calibri Light" pitchFamily="34" charset="0"/>
              </a:rPr>
              <a:t>&gt;99.7% CBD Isolate, THC 0.0% (Powder)</a:t>
            </a:r>
            <a:br>
              <a:rPr lang="en-US" sz="1200" dirty="0" smtClean="0">
                <a:solidFill>
                  <a:schemeClr val="bg1"/>
                </a:solidFill>
                <a:latin typeface="Calibri Light" pitchFamily="34" charset="0"/>
                <a:cs typeface="Calibri Light" pitchFamily="34" charset="0"/>
              </a:rPr>
            </a:br>
            <a:endParaRPr lang="en-US" sz="1200" dirty="0" smtClean="0">
              <a:solidFill>
                <a:schemeClr val="bg1"/>
              </a:solidFill>
              <a:latin typeface="Calibri Light" pitchFamily="34" charset="0"/>
              <a:cs typeface="Calibri Light" pitchFamily="34" charset="0"/>
            </a:endParaRPr>
          </a:p>
          <a:p>
            <a:pPr marL="228600" indent="-228600">
              <a:buAutoNum type="arabicPeriod"/>
            </a:pPr>
            <a:r>
              <a:rPr lang="en-US" sz="1200" dirty="0" smtClean="0">
                <a:solidFill>
                  <a:schemeClr val="bg1"/>
                </a:solidFill>
                <a:latin typeface="Calibri Light" pitchFamily="34" charset="0"/>
                <a:cs typeface="Calibri Light" pitchFamily="34" charset="0"/>
              </a:rPr>
              <a:t>CBG Isolate (Powder or Oil)</a:t>
            </a:r>
          </a:p>
          <a:p>
            <a:pPr marL="228600" indent="-228600">
              <a:buAutoNum type="arabicPeriod"/>
            </a:pPr>
            <a:endParaRPr lang="en-US" sz="1200" dirty="0" smtClean="0">
              <a:solidFill>
                <a:schemeClr val="bg1"/>
              </a:solidFill>
              <a:latin typeface="Calibri Light" pitchFamily="34" charset="0"/>
              <a:cs typeface="Calibri Light" pitchFamily="34" charset="0"/>
            </a:endParaRPr>
          </a:p>
          <a:p>
            <a:pPr marL="228600" indent="-228600">
              <a:buAutoNum type="arabicPeriod"/>
            </a:pPr>
            <a:r>
              <a:rPr lang="en-US" sz="1200" dirty="0" smtClean="0">
                <a:solidFill>
                  <a:schemeClr val="bg1"/>
                </a:solidFill>
                <a:latin typeface="Calibri Light" pitchFamily="34" charset="0"/>
                <a:cs typeface="Calibri Light" pitchFamily="34" charset="0"/>
              </a:rPr>
              <a:t> 25% CBD Gold Oil, w/Medium Chain Triglyceride </a:t>
            </a:r>
            <a:br>
              <a:rPr lang="en-US" sz="1200" dirty="0" smtClean="0">
                <a:solidFill>
                  <a:schemeClr val="bg1"/>
                </a:solidFill>
                <a:latin typeface="Calibri Light" pitchFamily="34" charset="0"/>
                <a:cs typeface="Calibri Light" pitchFamily="34" charset="0"/>
              </a:rPr>
            </a:br>
            <a:r>
              <a:rPr lang="en-US" sz="1200" dirty="0" smtClean="0">
                <a:solidFill>
                  <a:schemeClr val="bg1"/>
                </a:solidFill>
                <a:latin typeface="Calibri Light" pitchFamily="34" charset="0"/>
                <a:cs typeface="Calibri Light" pitchFamily="34" charset="0"/>
              </a:rPr>
              <a:t>(MCT) such as Coconut Oil or Hemp seed oil </a:t>
            </a:r>
            <a:br>
              <a:rPr lang="en-US" sz="1200" dirty="0" smtClean="0">
                <a:solidFill>
                  <a:schemeClr val="bg1"/>
                </a:solidFill>
                <a:latin typeface="Calibri Light" pitchFamily="34" charset="0"/>
                <a:cs typeface="Calibri Light" pitchFamily="34" charset="0"/>
              </a:rPr>
            </a:br>
            <a:endParaRPr lang="en-US" sz="1200" dirty="0" smtClean="0">
              <a:solidFill>
                <a:schemeClr val="bg1"/>
              </a:solidFill>
              <a:latin typeface="Calibri Light" pitchFamily="34" charset="0"/>
              <a:cs typeface="Calibri Light" pitchFamily="34" charset="0"/>
            </a:endParaRPr>
          </a:p>
          <a:p>
            <a:pPr marL="228600" indent="-228600">
              <a:buAutoNum type="arabicPeriod"/>
            </a:pPr>
            <a:r>
              <a:rPr lang="en-US" sz="1200" dirty="0" smtClean="0">
                <a:solidFill>
                  <a:schemeClr val="bg1"/>
                </a:solidFill>
                <a:latin typeface="Calibri Light" pitchFamily="34" charset="0"/>
                <a:cs typeface="Calibri Light" pitchFamily="34" charset="0"/>
              </a:rPr>
              <a:t>16% Water Soluble CBD Isolate (Powder)</a:t>
            </a:r>
          </a:p>
          <a:p>
            <a:pPr marL="228600" indent="-228600">
              <a:buAutoNum type="arabicPeriod"/>
            </a:pPr>
            <a:endParaRPr lang="en-US" sz="1200" dirty="0" smtClean="0">
              <a:solidFill>
                <a:schemeClr val="bg1"/>
              </a:solidFill>
              <a:latin typeface="Calibri" pitchFamily="34" charset="0"/>
              <a:cs typeface="Calibri" pitchFamily="34" charset="0"/>
            </a:endParaRPr>
          </a:p>
          <a:p>
            <a:pPr marL="228600" indent="-228600">
              <a:buAutoNum type="arabicPeriod"/>
            </a:pPr>
            <a:endParaRPr lang="en-US" sz="1200" dirty="0" smtClean="0">
              <a:solidFill>
                <a:schemeClr val="bg1"/>
              </a:solidFill>
              <a:latin typeface="Calibri" pitchFamily="34" charset="0"/>
              <a:cs typeface="Calibri" pitchFamily="34" charset="0"/>
            </a:endParaRPr>
          </a:p>
          <a:p>
            <a:pPr marL="228600" indent="-228600">
              <a:spcAft>
                <a:spcPts val="300"/>
              </a:spcAft>
            </a:pPr>
            <a:r>
              <a:rPr lang="en-US" sz="1000" dirty="0" smtClean="0">
                <a:solidFill>
                  <a:srgbClr val="00B0F0"/>
                </a:solidFill>
                <a:latin typeface="Calibri Light" pitchFamily="34" charset="0"/>
                <a:cs typeface="Calibri Light" pitchFamily="34" charset="0"/>
              </a:rPr>
              <a:t>        Customization of above SKUs at additional cost</a:t>
            </a:r>
          </a:p>
          <a:p>
            <a:pPr marL="228600" indent="-228600">
              <a:spcAft>
                <a:spcPts val="300"/>
              </a:spcAft>
            </a:pPr>
            <a:r>
              <a:rPr lang="en-US" sz="1000" dirty="0" smtClean="0">
                <a:solidFill>
                  <a:srgbClr val="00B0F0"/>
                </a:solidFill>
                <a:latin typeface="Calibri Light" pitchFamily="34" charset="0"/>
                <a:cs typeface="Calibri Light" pitchFamily="34" charset="0"/>
              </a:rPr>
              <a:t>        Organic versions of above SKUs at additional cost.</a:t>
            </a:r>
            <a:r>
              <a:rPr lang="en-US" sz="1000" dirty="0" smtClean="0">
                <a:solidFill>
                  <a:srgbClr val="00B0F0"/>
                </a:solidFill>
                <a:latin typeface="Calibri" pitchFamily="34" charset="0"/>
                <a:cs typeface="Calibri" pitchFamily="34" charset="0"/>
              </a:rPr>
              <a:t/>
            </a:r>
            <a:br>
              <a:rPr lang="en-US" sz="1000" dirty="0" smtClean="0">
                <a:solidFill>
                  <a:srgbClr val="00B0F0"/>
                </a:solidFill>
                <a:latin typeface="Calibri" pitchFamily="34" charset="0"/>
                <a:cs typeface="Calibri" pitchFamily="34" charset="0"/>
              </a:rPr>
            </a:br>
            <a:r>
              <a:rPr lang="en-US" sz="1200" dirty="0" smtClean="0">
                <a:solidFill>
                  <a:schemeClr val="bg1"/>
                </a:solidFill>
                <a:latin typeface="Calibri" pitchFamily="34" charset="0"/>
                <a:cs typeface="Calibri" pitchFamily="34" charset="0"/>
              </a:rPr>
              <a:t/>
            </a:r>
            <a:br>
              <a:rPr lang="en-US" sz="1200" dirty="0" smtClean="0">
                <a:solidFill>
                  <a:schemeClr val="bg1"/>
                </a:solidFill>
                <a:latin typeface="Calibri" pitchFamily="34" charset="0"/>
                <a:cs typeface="Calibri" pitchFamily="34" charset="0"/>
              </a:rPr>
            </a:br>
            <a:endParaRPr lang="en-US" sz="1200" dirty="0">
              <a:solidFill>
                <a:schemeClr val="bg1"/>
              </a:solidFill>
              <a:latin typeface="Calibri" pitchFamily="34" charset="0"/>
              <a:cs typeface="Calibri" pitchFamily="34" charset="0"/>
            </a:endParaRPr>
          </a:p>
        </p:txBody>
      </p:sp>
      <p:sp>
        <p:nvSpPr>
          <p:cNvPr id="60" name="TextBox 59">
            <a:extLst>
              <a:ext uri="{FF2B5EF4-FFF2-40B4-BE49-F238E27FC236}">
                <a16:creationId xmlns="" xmlns:a16="http://schemas.microsoft.com/office/drawing/2014/main" id="{C2A30945-BEBA-4258-A56E-EACB0DF75813}"/>
              </a:ext>
            </a:extLst>
          </p:cNvPr>
          <p:cNvSpPr txBox="1"/>
          <p:nvPr/>
        </p:nvSpPr>
        <p:spPr>
          <a:xfrm>
            <a:off x="536521" y="1719797"/>
            <a:ext cx="2247364" cy="338554"/>
          </a:xfrm>
          <a:prstGeom prst="rect">
            <a:avLst/>
          </a:prstGeom>
          <a:noFill/>
        </p:spPr>
        <p:txBody>
          <a:bodyPr wrap="square" rtlCol="0">
            <a:spAutoFit/>
          </a:bodyPr>
          <a:lstStyle/>
          <a:p>
            <a:r>
              <a:rPr lang="en-US" sz="1600" dirty="0" smtClean="0">
                <a:solidFill>
                  <a:schemeClr val="accent2">
                    <a:lumMod val="60000"/>
                    <a:lumOff val="40000"/>
                  </a:schemeClr>
                </a:solidFill>
              </a:rPr>
              <a:t>Product Line </a:t>
            </a:r>
            <a:endParaRPr lang="en-US" sz="1600" dirty="0">
              <a:solidFill>
                <a:schemeClr val="accent2">
                  <a:lumMod val="60000"/>
                  <a:lumOff val="40000"/>
                </a:schemeClr>
              </a:solidFill>
            </a:endParaRPr>
          </a:p>
        </p:txBody>
      </p:sp>
      <p:cxnSp>
        <p:nvCxnSpPr>
          <p:cNvPr id="26" name="Straight Connector 25">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7" name="Picture 1"/>
          <p:cNvPicPr>
            <a:picLocks noChangeAspect="1" noChangeArrowheads="1"/>
          </p:cNvPicPr>
          <p:nvPr/>
        </p:nvPicPr>
        <p:blipFill>
          <a:blip r:embed="rId2" cstate="print"/>
          <a:srcRect/>
          <a:stretch>
            <a:fillRect/>
          </a:stretch>
        </p:blipFill>
        <p:spPr bwMode="auto">
          <a:xfrm>
            <a:off x="5307493" y="1031358"/>
            <a:ext cx="1375272" cy="1371600"/>
          </a:xfrm>
          <a:prstGeom prst="rect">
            <a:avLst/>
          </a:prstGeom>
          <a:noFill/>
          <a:ln w="6350">
            <a:solidFill>
              <a:schemeClr val="tx1"/>
            </a:solidFill>
            <a:miter lim="800000"/>
            <a:headEnd/>
            <a:tailEnd/>
          </a:ln>
          <a:effectLst>
            <a:outerShdw blurRad="190500" dist="63500" dir="81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100" name="Picture 4"/>
          <p:cNvPicPr>
            <a:picLocks noChangeAspect="1" noChangeArrowheads="1"/>
          </p:cNvPicPr>
          <p:nvPr/>
        </p:nvPicPr>
        <p:blipFill>
          <a:blip r:embed="rId3" cstate="print"/>
          <a:srcRect/>
          <a:stretch>
            <a:fillRect/>
          </a:stretch>
        </p:blipFill>
        <p:spPr bwMode="auto">
          <a:xfrm>
            <a:off x="6546148" y="1956809"/>
            <a:ext cx="1413566" cy="1371600"/>
          </a:xfrm>
          <a:prstGeom prst="rect">
            <a:avLst/>
          </a:prstGeom>
          <a:noFill/>
          <a:ln w="9525">
            <a:noFill/>
            <a:miter lim="800000"/>
            <a:headEnd/>
            <a:tailEnd/>
          </a:ln>
          <a:effectLst>
            <a:outerShdw blurRad="190500" dist="63500" dir="81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27" name="Picture 3"/>
          <p:cNvPicPr>
            <a:picLocks noChangeAspect="1" noChangeArrowheads="1"/>
          </p:cNvPicPr>
          <p:nvPr/>
        </p:nvPicPr>
        <p:blipFill>
          <a:blip r:embed="rId4" cstate="print"/>
          <a:srcRect/>
          <a:stretch>
            <a:fillRect/>
          </a:stretch>
        </p:blipFill>
        <p:spPr bwMode="auto">
          <a:xfrm>
            <a:off x="5258951" y="2686531"/>
            <a:ext cx="1329481" cy="1371600"/>
          </a:xfrm>
          <a:prstGeom prst="rect">
            <a:avLst/>
          </a:prstGeom>
          <a:noFill/>
          <a:ln w="6350">
            <a:solidFill>
              <a:schemeClr val="tx1"/>
            </a:solidFill>
            <a:miter lim="800000"/>
            <a:headEnd/>
            <a:tailEnd/>
          </a:ln>
          <a:effectLst>
            <a:outerShdw blurRad="190500" dist="63500" dir="81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22" name="Straight Connector 21"/>
          <p:cNvCxnSpPr/>
          <p:nvPr/>
        </p:nvCxnSpPr>
        <p:spPr>
          <a:xfrm flipV="1">
            <a:off x="3147237" y="1839434"/>
            <a:ext cx="2122677" cy="340240"/>
          </a:xfrm>
          <a:prstGeom prst="line">
            <a:avLst/>
          </a:prstGeom>
          <a:ln w="952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551268" y="2488020"/>
            <a:ext cx="3017520" cy="446566"/>
          </a:xfrm>
          <a:prstGeom prst="line">
            <a:avLst/>
          </a:prstGeom>
          <a:ln w="952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721395" y="3466214"/>
            <a:ext cx="1520456" cy="170120"/>
          </a:xfrm>
          <a:prstGeom prst="line">
            <a:avLst/>
          </a:prstGeom>
          <a:ln w="952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49258" y="4019107"/>
            <a:ext cx="3286702" cy="166057"/>
          </a:xfrm>
          <a:prstGeom prst="line">
            <a:avLst/>
          </a:prstGeom>
          <a:ln w="952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76617" y="4394791"/>
            <a:ext cx="2803457" cy="326065"/>
          </a:xfrm>
          <a:prstGeom prst="line">
            <a:avLst/>
          </a:prstGeom>
          <a:ln w="952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52" name="Right Brace 51"/>
          <p:cNvSpPr/>
          <p:nvPr/>
        </p:nvSpPr>
        <p:spPr>
          <a:xfrm>
            <a:off x="3221658" y="2615612"/>
            <a:ext cx="276446" cy="659218"/>
          </a:xfrm>
          <a:prstGeom prst="rightBrace">
            <a:avLst/>
          </a:prstGeom>
          <a:ln w="63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098" name="Picture 2"/>
          <p:cNvPicPr>
            <a:picLocks noChangeAspect="1" noChangeArrowheads="1"/>
          </p:cNvPicPr>
          <p:nvPr/>
        </p:nvPicPr>
        <p:blipFill>
          <a:blip r:embed="rId5" cstate="print"/>
          <a:srcRect/>
          <a:stretch>
            <a:fillRect/>
          </a:stretch>
        </p:blipFill>
        <p:spPr bwMode="auto">
          <a:xfrm>
            <a:off x="6582795" y="3499364"/>
            <a:ext cx="1396776" cy="1371600"/>
          </a:xfrm>
          <a:prstGeom prst="rect">
            <a:avLst/>
          </a:prstGeom>
          <a:noFill/>
          <a:ln w="9525">
            <a:noFill/>
            <a:miter lim="800000"/>
            <a:headEnd/>
            <a:tailEnd/>
          </a:ln>
          <a:effectLst>
            <a:outerShdw blurRad="190500" dist="635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1029" name="Picture 5"/>
          <p:cNvPicPr>
            <a:picLocks noChangeAspect="1" noChangeArrowheads="1"/>
          </p:cNvPicPr>
          <p:nvPr/>
        </p:nvPicPr>
        <p:blipFill>
          <a:blip r:embed="rId6" cstate="print"/>
          <a:srcRect/>
          <a:stretch>
            <a:fillRect/>
          </a:stretch>
        </p:blipFill>
        <p:spPr bwMode="auto">
          <a:xfrm>
            <a:off x="5287043" y="4274286"/>
            <a:ext cx="1371600" cy="1371600"/>
          </a:xfrm>
          <a:prstGeom prst="rect">
            <a:avLst/>
          </a:prstGeom>
          <a:noFill/>
          <a:ln w="6350">
            <a:solidFill>
              <a:schemeClr val="tx1"/>
            </a:solidFill>
            <a:miter lim="800000"/>
            <a:headEnd/>
            <a:tailEnd/>
          </a:ln>
          <a:effectLst/>
        </p:spPr>
      </p:pic>
      <p:sp>
        <p:nvSpPr>
          <p:cNvPr id="70" name="TextBox 69">
            <a:extLst>
              <a:ext uri="{FF2B5EF4-FFF2-40B4-BE49-F238E27FC236}">
                <a16:creationId xmlns="" xmlns:a16="http://schemas.microsoft.com/office/drawing/2014/main" id="{128FC7FC-563A-435A-8A0D-4E69B5301F28}"/>
              </a:ext>
            </a:extLst>
          </p:cNvPr>
          <p:cNvSpPr txBox="1"/>
          <p:nvPr/>
        </p:nvSpPr>
        <p:spPr>
          <a:xfrm>
            <a:off x="1127086" y="225574"/>
            <a:ext cx="4242355"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Product Line-up</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71" name="Straight Connector 70">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619500" y="4933950"/>
            <a:ext cx="3128852" cy="109360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7" cstate="print"/>
          <a:srcRect/>
          <a:stretch>
            <a:fillRect/>
          </a:stretch>
        </p:blipFill>
        <p:spPr bwMode="auto">
          <a:xfrm>
            <a:off x="6650704" y="5142356"/>
            <a:ext cx="1371600" cy="1354137"/>
          </a:xfrm>
          <a:prstGeom prst="rect">
            <a:avLst/>
          </a:prstGeom>
          <a:noFill/>
          <a:ln w="9525">
            <a:noFill/>
            <a:miter lim="800000"/>
            <a:headEnd/>
            <a:tailEnd/>
          </a:ln>
          <a:effectLst/>
        </p:spPr>
      </p:pic>
      <p:sp>
        <p:nvSpPr>
          <p:cNvPr id="34" name="TextBox 33"/>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35" name="TextBox 34"/>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8</a:t>
            </a:r>
            <a:endParaRPr lang="en-US" dirty="0">
              <a:solidFill>
                <a:schemeClr val="bg1"/>
              </a:solidFill>
            </a:endParaRPr>
          </a:p>
        </p:txBody>
      </p:sp>
      <p:pic>
        <p:nvPicPr>
          <p:cNvPr id="28" name="Picture 1">
            <a:hlinkClick r:id="rId8" action="ppaction://hlinksldjump"/>
          </p:cNvPr>
          <p:cNvPicPr>
            <a:picLocks noChangeAspect="1" noChangeArrowheads="1"/>
          </p:cNvPicPr>
          <p:nvPr/>
        </p:nvPicPr>
        <p:blipFill>
          <a:blip r:embed="rId9"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1006555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 xmlns:a16="http://schemas.microsoft.com/office/drawing/2014/main" id="{7B7257D6-EEC9-4C1B-89DE-19BAD474F3F2}"/>
              </a:ext>
            </a:extLst>
          </p:cNvPr>
          <p:cNvSpPr/>
          <p:nvPr/>
        </p:nvSpPr>
        <p:spPr>
          <a:xfrm rot="20711217">
            <a:off x="6228767" y="796578"/>
            <a:ext cx="1841830" cy="5319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 xmlns:a16="http://schemas.microsoft.com/office/drawing/2014/main" id="{647BEF18-3E46-4707-8CEC-4EAFDE7BC5AC}"/>
              </a:ext>
            </a:extLst>
          </p:cNvPr>
          <p:cNvSpPr/>
          <p:nvPr/>
        </p:nvSpPr>
        <p:spPr>
          <a:xfrm>
            <a:off x="0" y="0"/>
            <a:ext cx="719253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 xmlns:a16="http://schemas.microsoft.com/office/drawing/2014/main" id="{0B9875BD-0E25-44F7-91B3-D7F36BACFF35}"/>
              </a:ext>
            </a:extLst>
          </p:cNvPr>
          <p:cNvSpPr txBox="1"/>
          <p:nvPr/>
        </p:nvSpPr>
        <p:spPr>
          <a:xfrm>
            <a:off x="523560" y="1006063"/>
            <a:ext cx="6174952" cy="707886"/>
          </a:xfrm>
          <a:prstGeom prst="rect">
            <a:avLst/>
          </a:prstGeom>
          <a:noFill/>
        </p:spPr>
        <p:txBody>
          <a:bodyPr wrap="square" rtlCol="0">
            <a:spAutoFit/>
          </a:bodyPr>
          <a:lstStyle/>
          <a:p>
            <a:r>
              <a:rPr lang="en-US" sz="2000" i="1" dirty="0" err="1" smtClean="0">
                <a:ln w="0"/>
                <a:solidFill>
                  <a:schemeClr val="bg1"/>
                </a:solidFill>
              </a:rPr>
              <a:t>HyperNovaCBD</a:t>
            </a:r>
            <a:r>
              <a:rPr lang="en-US" sz="2000" dirty="0" smtClean="0">
                <a:ln w="0"/>
                <a:solidFill>
                  <a:schemeClr val="bg1"/>
                </a:solidFill>
              </a:rPr>
              <a:t> Hemp Extracted </a:t>
            </a:r>
            <a:br>
              <a:rPr lang="en-US" sz="2000" dirty="0" smtClean="0">
                <a:ln w="0"/>
                <a:solidFill>
                  <a:schemeClr val="bg1"/>
                </a:solidFill>
              </a:rPr>
            </a:br>
            <a:r>
              <a:rPr lang="en-US" sz="2000" dirty="0" smtClean="0">
                <a:ln w="0"/>
                <a:solidFill>
                  <a:schemeClr val="bg1"/>
                </a:solidFill>
              </a:rPr>
              <a:t>Oils and Processed Product Line-up</a:t>
            </a:r>
            <a:endParaRPr lang="en-US" sz="2000" dirty="0">
              <a:ln w="0"/>
              <a:solidFill>
                <a:schemeClr val="bg1"/>
              </a:solidFill>
            </a:endParaRPr>
          </a:p>
        </p:txBody>
      </p:sp>
      <p:sp>
        <p:nvSpPr>
          <p:cNvPr id="41" name="Rectangle 40">
            <a:extLst>
              <a:ext uri="{FF2B5EF4-FFF2-40B4-BE49-F238E27FC236}">
                <a16:creationId xmlns="" xmlns:a16="http://schemas.microsoft.com/office/drawing/2014/main" id="{B7295A1C-10FF-4E5D-A258-A23548A72F87}"/>
              </a:ext>
            </a:extLst>
          </p:cNvPr>
          <p:cNvSpPr/>
          <p:nvPr/>
        </p:nvSpPr>
        <p:spPr>
          <a:xfrm rot="21050483">
            <a:off x="-321577" y="1787944"/>
            <a:ext cx="450960" cy="6216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 xmlns:a16="http://schemas.microsoft.com/office/drawing/2014/main" id="{C2A30945-BEBA-4258-A56E-EACB0DF75813}"/>
              </a:ext>
            </a:extLst>
          </p:cNvPr>
          <p:cNvSpPr txBox="1"/>
          <p:nvPr/>
        </p:nvSpPr>
        <p:spPr>
          <a:xfrm>
            <a:off x="536520" y="1730430"/>
            <a:ext cx="6331005" cy="338554"/>
          </a:xfrm>
          <a:prstGeom prst="rect">
            <a:avLst/>
          </a:prstGeom>
          <a:noFill/>
        </p:spPr>
        <p:txBody>
          <a:bodyPr wrap="square" rtlCol="0">
            <a:spAutoFit/>
          </a:bodyPr>
          <a:lstStyle/>
          <a:p>
            <a:r>
              <a:rPr lang="en-US" sz="1600" dirty="0" smtClean="0">
                <a:solidFill>
                  <a:schemeClr val="accent2">
                    <a:lumMod val="60000"/>
                    <a:lumOff val="40000"/>
                  </a:schemeClr>
                </a:solidFill>
              </a:rPr>
              <a:t>Products are tested to be free of mold, metals and pesticides</a:t>
            </a:r>
            <a:r>
              <a:rPr lang="en-US" sz="1600" dirty="0" smtClean="0">
                <a:solidFill>
                  <a:srgbClr val="FF0000"/>
                </a:solidFill>
              </a:rPr>
              <a:t>*</a:t>
            </a:r>
            <a:r>
              <a:rPr lang="en-US" sz="1600" dirty="0" smtClean="0">
                <a:solidFill>
                  <a:schemeClr val="accent2">
                    <a:lumMod val="60000"/>
                    <a:lumOff val="40000"/>
                  </a:schemeClr>
                </a:solidFill>
              </a:rPr>
              <a:t> </a:t>
            </a:r>
            <a:endParaRPr lang="en-US" sz="1600" dirty="0">
              <a:solidFill>
                <a:schemeClr val="accent2">
                  <a:lumMod val="60000"/>
                  <a:lumOff val="40000"/>
                </a:schemeClr>
              </a:solidFill>
            </a:endParaRPr>
          </a:p>
        </p:txBody>
      </p:sp>
      <p:sp>
        <p:nvSpPr>
          <p:cNvPr id="25" name="TextBox 24">
            <a:extLst>
              <a:ext uri="{FF2B5EF4-FFF2-40B4-BE49-F238E27FC236}">
                <a16:creationId xmlns="" xmlns:a16="http://schemas.microsoft.com/office/drawing/2014/main" id="{D87FB918-9B59-4721-B46B-B92FF98E2854}"/>
              </a:ext>
            </a:extLst>
          </p:cNvPr>
          <p:cNvSpPr txBox="1"/>
          <p:nvPr/>
        </p:nvSpPr>
        <p:spPr>
          <a:xfrm>
            <a:off x="547024" y="2038528"/>
            <a:ext cx="6459831" cy="5293757"/>
          </a:xfrm>
          <a:prstGeom prst="rect">
            <a:avLst/>
          </a:prstGeom>
          <a:noFill/>
        </p:spPr>
        <p:txBody>
          <a:bodyPr wrap="square" rtlCol="0">
            <a:spAutoFit/>
          </a:bodyPr>
          <a:lstStyle/>
          <a:p>
            <a:pPr marL="228600" indent="-228600">
              <a:buAutoNum type="arabicPeriod"/>
            </a:pPr>
            <a:r>
              <a:rPr lang="en-US" sz="1200" b="1" dirty="0" smtClean="0">
                <a:solidFill>
                  <a:srgbClr val="FFC000"/>
                </a:solidFill>
                <a:latin typeface="Calibri Light" pitchFamily="34" charset="0"/>
                <a:cs typeface="Calibri Light" pitchFamily="34" charset="0"/>
              </a:rPr>
              <a:t>&gt;80% CBD Broad Spectrum THC Free (Non-detectable 0.00%). </a:t>
            </a:r>
            <a:r>
              <a:rPr lang="en-US" sz="1100" dirty="0" smtClean="0">
                <a:solidFill>
                  <a:schemeClr val="bg1"/>
                </a:solidFill>
                <a:latin typeface="Calibri Light" pitchFamily="34" charset="0"/>
                <a:cs typeface="Calibri Light" pitchFamily="34" charset="0"/>
              </a:rPr>
              <a:t>Hemp CBD extract that contains all the naturally occurring </a:t>
            </a:r>
            <a:r>
              <a:rPr lang="en-US" sz="1100" dirty="0" err="1" smtClean="0">
                <a:solidFill>
                  <a:schemeClr val="bg1"/>
                </a:solidFill>
                <a:latin typeface="Calibri Light" pitchFamily="34" charset="0"/>
                <a:cs typeface="Calibri Light" pitchFamily="34" charset="0"/>
              </a:rPr>
              <a:t>terpenes</a:t>
            </a:r>
            <a:r>
              <a:rPr lang="en-US" sz="1100" dirty="0" smtClean="0">
                <a:solidFill>
                  <a:schemeClr val="bg1"/>
                </a:solidFill>
                <a:latin typeface="Calibri Light" pitchFamily="34" charset="0"/>
                <a:cs typeface="Calibri Light" pitchFamily="34" charset="0"/>
              </a:rPr>
              <a:t> , </a:t>
            </a:r>
            <a:r>
              <a:rPr lang="en-US" sz="1100" dirty="0" err="1" smtClean="0">
                <a:solidFill>
                  <a:schemeClr val="bg1"/>
                </a:solidFill>
                <a:latin typeface="Calibri Light" pitchFamily="34" charset="0"/>
                <a:cs typeface="Calibri Light" pitchFamily="34" charset="0"/>
              </a:rPr>
              <a:t>flavonoids</a:t>
            </a:r>
            <a:r>
              <a:rPr lang="en-US" sz="1100" dirty="0" smtClean="0">
                <a:solidFill>
                  <a:schemeClr val="bg1"/>
                </a:solidFill>
                <a:latin typeface="Calibri Light" pitchFamily="34" charset="0"/>
                <a:cs typeface="Calibri Light" pitchFamily="34" charset="0"/>
              </a:rPr>
              <a:t> </a:t>
            </a:r>
            <a:r>
              <a:rPr lang="en-US" sz="1100" dirty="0" err="1" smtClean="0">
                <a:solidFill>
                  <a:schemeClr val="bg1"/>
                </a:solidFill>
                <a:latin typeface="Calibri Light" pitchFamily="34" charset="0"/>
                <a:cs typeface="Calibri Light" pitchFamily="34" charset="0"/>
              </a:rPr>
              <a:t>gand</a:t>
            </a:r>
            <a:r>
              <a:rPr lang="en-US" sz="1100" dirty="0" smtClean="0">
                <a:solidFill>
                  <a:schemeClr val="bg1"/>
                </a:solidFill>
                <a:latin typeface="Calibri Light" pitchFamily="34" charset="0"/>
                <a:cs typeface="Calibri Light" pitchFamily="34" charset="0"/>
              </a:rPr>
              <a:t> </a:t>
            </a:r>
            <a:r>
              <a:rPr lang="en-US" sz="1100" dirty="0" err="1" smtClean="0">
                <a:solidFill>
                  <a:schemeClr val="bg1"/>
                </a:solidFill>
                <a:latin typeface="Calibri Light" pitchFamily="34" charset="0"/>
                <a:cs typeface="Calibri Light" pitchFamily="34" charset="0"/>
              </a:rPr>
              <a:t>cannabinoids</a:t>
            </a:r>
            <a:r>
              <a:rPr lang="en-US" sz="1100" dirty="0" smtClean="0">
                <a:solidFill>
                  <a:schemeClr val="bg1"/>
                </a:solidFill>
                <a:latin typeface="Calibri Light" pitchFamily="34" charset="0"/>
                <a:cs typeface="Calibri Light" pitchFamily="34" charset="0"/>
              </a:rPr>
              <a:t> but with the THC removed by highly specialized equipment is known as “Broad Spectrum CBD extract with non-detectable (0.00%) THC.”</a:t>
            </a:r>
            <a:br>
              <a:rPr lang="en-US" sz="1100" dirty="0" smtClean="0">
                <a:solidFill>
                  <a:schemeClr val="bg1"/>
                </a:solidFill>
                <a:latin typeface="Calibri Light" pitchFamily="34" charset="0"/>
                <a:cs typeface="Calibri Light" pitchFamily="34" charset="0"/>
              </a:rPr>
            </a:br>
            <a:r>
              <a:rPr lang="en-US" sz="1100" dirty="0" smtClean="0">
                <a:solidFill>
                  <a:schemeClr val="bg1"/>
                </a:solidFill>
                <a:latin typeface="Calibri Light" pitchFamily="34" charset="0"/>
                <a:cs typeface="Calibri Light" pitchFamily="34" charset="0"/>
              </a:rPr>
              <a:t>This is the preferred CBD product if a customer does not want any THC. The alternative (and at less cost) is CBD Isolate w/o THC, but it does not contain other </a:t>
            </a:r>
            <a:r>
              <a:rPr lang="en-US" sz="1100" dirty="0" err="1" smtClean="0">
                <a:solidFill>
                  <a:schemeClr val="bg1"/>
                </a:solidFill>
                <a:latin typeface="Calibri Light" pitchFamily="34" charset="0"/>
                <a:cs typeface="Calibri Light" pitchFamily="34" charset="0"/>
              </a:rPr>
              <a:t>cannabinoids</a:t>
            </a:r>
            <a:r>
              <a:rPr lang="en-US" sz="1100" dirty="0" smtClean="0">
                <a:solidFill>
                  <a:schemeClr val="bg1"/>
                </a:solidFill>
                <a:latin typeface="Calibri Light" pitchFamily="34" charset="0"/>
                <a:cs typeface="Calibri Light" pitchFamily="34" charset="0"/>
              </a:rPr>
              <a:t> or </a:t>
            </a:r>
            <a:r>
              <a:rPr lang="en-US" sz="1100" dirty="0" err="1" smtClean="0">
                <a:solidFill>
                  <a:schemeClr val="bg1"/>
                </a:solidFill>
                <a:latin typeface="Calibri Light" pitchFamily="34" charset="0"/>
                <a:cs typeface="Calibri Light" pitchFamily="34" charset="0"/>
              </a:rPr>
              <a:t>terpenes</a:t>
            </a:r>
            <a:r>
              <a:rPr lang="en-US" sz="1100" dirty="0" smtClean="0">
                <a:solidFill>
                  <a:schemeClr val="bg1"/>
                </a:solidFill>
                <a:latin typeface="Calibri Light" pitchFamily="34" charset="0"/>
                <a:cs typeface="Calibri Light" pitchFamily="34" charset="0"/>
              </a:rPr>
              <a:t> etc., just the CBD. However, the best effect from CBD is to have all the compounds present so the “entourage” effect is present.  </a:t>
            </a:r>
          </a:p>
          <a:p>
            <a:pPr marL="228600" indent="-228600"/>
            <a:endParaRPr lang="en-US" sz="1000" dirty="0" smtClean="0">
              <a:solidFill>
                <a:schemeClr val="bg1"/>
              </a:solidFill>
              <a:latin typeface="Calibri Light" pitchFamily="34" charset="0"/>
              <a:cs typeface="Calibri Light" pitchFamily="34" charset="0"/>
            </a:endParaRPr>
          </a:p>
          <a:p>
            <a:pPr marL="228600" indent="-228600">
              <a:buAutoNum type="arabicPeriod" startAt="2"/>
            </a:pPr>
            <a:r>
              <a:rPr lang="en-US" sz="1200" b="1" dirty="0" smtClean="0">
                <a:solidFill>
                  <a:srgbClr val="FFC000"/>
                </a:solidFill>
                <a:latin typeface="Calibri Light" pitchFamily="34" charset="0"/>
                <a:cs typeface="Calibri Light" pitchFamily="34" charset="0"/>
              </a:rPr>
              <a:t>&gt;80% CBD Full </a:t>
            </a:r>
            <a:r>
              <a:rPr lang="en-US" sz="1200" b="1" dirty="0" err="1" smtClean="0">
                <a:solidFill>
                  <a:srgbClr val="FFC000"/>
                </a:solidFill>
                <a:latin typeface="Calibri Light" pitchFamily="34" charset="0"/>
                <a:cs typeface="Calibri Light" pitchFamily="34" charset="0"/>
              </a:rPr>
              <a:t>Spectrum,THC</a:t>
            </a:r>
            <a:r>
              <a:rPr lang="en-US" sz="1200" b="1" dirty="0" smtClean="0">
                <a:solidFill>
                  <a:srgbClr val="FFC000"/>
                </a:solidFill>
                <a:latin typeface="Calibri Light" pitchFamily="34" charset="0"/>
                <a:cs typeface="Calibri Light" pitchFamily="34" charset="0"/>
              </a:rPr>
              <a:t> &lt;0.03%, with Minor </a:t>
            </a:r>
            <a:r>
              <a:rPr lang="en-US" sz="1200" b="1" dirty="0" err="1" smtClean="0">
                <a:solidFill>
                  <a:srgbClr val="FFC000"/>
                </a:solidFill>
                <a:latin typeface="Calibri Light" pitchFamily="34" charset="0"/>
                <a:cs typeface="Calibri Light" pitchFamily="34" charset="0"/>
              </a:rPr>
              <a:t>Cannabinoids</a:t>
            </a:r>
            <a:r>
              <a:rPr lang="en-US" sz="1200" dirty="0" smtClean="0">
                <a:solidFill>
                  <a:srgbClr val="FFC000"/>
                </a:solidFill>
                <a:latin typeface="Calibri" pitchFamily="34" charset="0"/>
                <a:cs typeface="Calibri" pitchFamily="34" charset="0"/>
              </a:rPr>
              <a:t>. </a:t>
            </a:r>
            <a:r>
              <a:rPr lang="en-US" sz="1100" dirty="0" smtClean="0">
                <a:solidFill>
                  <a:schemeClr val="bg1"/>
                </a:solidFill>
                <a:latin typeface="Calibri Light" pitchFamily="34" charset="0"/>
                <a:cs typeface="Calibri Light" pitchFamily="34" charset="0"/>
              </a:rPr>
              <a:t>Refined using molecular distillation technology containing on average &gt;80% CBD while retaining </a:t>
            </a:r>
            <a:r>
              <a:rPr lang="en-US" sz="1100" dirty="0" err="1" smtClean="0">
                <a:solidFill>
                  <a:schemeClr val="bg1"/>
                </a:solidFill>
                <a:latin typeface="Calibri Light" pitchFamily="34" charset="0"/>
                <a:cs typeface="Calibri Light" pitchFamily="34" charset="0"/>
              </a:rPr>
              <a:t>terpenes</a:t>
            </a:r>
            <a:r>
              <a:rPr lang="en-US" sz="1100" dirty="0" smtClean="0">
                <a:solidFill>
                  <a:schemeClr val="bg1"/>
                </a:solidFill>
                <a:latin typeface="Calibri Light" pitchFamily="34" charset="0"/>
                <a:cs typeface="Calibri Light" pitchFamily="34" charset="0"/>
              </a:rPr>
              <a:t> and other beneficial compounds, without the chlorophyll and other heavier components that affect color and flavor. </a:t>
            </a:r>
            <a:br>
              <a:rPr lang="en-US" sz="1100" dirty="0" smtClean="0">
                <a:solidFill>
                  <a:schemeClr val="bg1"/>
                </a:solidFill>
                <a:latin typeface="Calibri Light" pitchFamily="34" charset="0"/>
                <a:cs typeface="Calibri Light" pitchFamily="34" charset="0"/>
              </a:rPr>
            </a:br>
            <a:r>
              <a:rPr lang="en-US" sz="1100" dirty="0" smtClean="0">
                <a:solidFill>
                  <a:schemeClr val="bg1"/>
                </a:solidFill>
                <a:latin typeface="Calibri Light" pitchFamily="34" charset="0"/>
                <a:cs typeface="Calibri Light" pitchFamily="34" charset="0"/>
              </a:rPr>
              <a:t>  </a:t>
            </a:r>
          </a:p>
          <a:p>
            <a:pPr marL="228600" indent="-228600">
              <a:buAutoNum type="arabicPeriod" startAt="2"/>
            </a:pPr>
            <a:r>
              <a:rPr lang="en-US" sz="1200" b="1" dirty="0" smtClean="0">
                <a:solidFill>
                  <a:srgbClr val="FFC000"/>
                </a:solidFill>
                <a:latin typeface="Calibri Light" pitchFamily="34" charset="0"/>
                <a:cs typeface="Calibri Light" pitchFamily="34" charset="0"/>
              </a:rPr>
              <a:t>&gt;80% CBD Full </a:t>
            </a:r>
            <a:r>
              <a:rPr lang="en-US" sz="1200" b="1" dirty="0" err="1" smtClean="0">
                <a:solidFill>
                  <a:srgbClr val="FFC000"/>
                </a:solidFill>
                <a:latin typeface="Calibri Light" pitchFamily="34" charset="0"/>
                <a:cs typeface="Calibri Light" pitchFamily="34" charset="0"/>
              </a:rPr>
              <a:t>Spectrum,THC</a:t>
            </a:r>
            <a:r>
              <a:rPr lang="en-US" sz="1200" b="1" dirty="0" smtClean="0">
                <a:solidFill>
                  <a:srgbClr val="FFC000"/>
                </a:solidFill>
                <a:latin typeface="Calibri Light" pitchFamily="34" charset="0"/>
                <a:cs typeface="Calibri Light" pitchFamily="34" charset="0"/>
              </a:rPr>
              <a:t> &lt;0.03%. </a:t>
            </a:r>
            <a:r>
              <a:rPr lang="en-US" sz="1100" dirty="0" smtClean="0">
                <a:solidFill>
                  <a:schemeClr val="bg1"/>
                </a:solidFill>
                <a:latin typeface="Calibri Light" pitchFamily="34" charset="0"/>
                <a:cs typeface="Calibri Light" pitchFamily="34" charset="0"/>
              </a:rPr>
              <a:t>Same as #2, w/less minor </a:t>
            </a:r>
            <a:r>
              <a:rPr lang="en-US" sz="1100" dirty="0" err="1" smtClean="0">
                <a:solidFill>
                  <a:schemeClr val="bg1"/>
                </a:solidFill>
                <a:latin typeface="Calibri Light" pitchFamily="34" charset="0"/>
                <a:cs typeface="Calibri Light" pitchFamily="34" charset="0"/>
              </a:rPr>
              <a:t>cannabinoids</a:t>
            </a:r>
            <a:r>
              <a:rPr lang="en-US" sz="1100" dirty="0" smtClean="0">
                <a:solidFill>
                  <a:schemeClr val="bg1"/>
                </a:solidFill>
                <a:latin typeface="Calibri Light" pitchFamily="34" charset="0"/>
                <a:cs typeface="Calibri Light" pitchFamily="34" charset="0"/>
              </a:rPr>
              <a:t> such as CBG, CBC etc.  </a:t>
            </a:r>
            <a:br>
              <a:rPr lang="en-US" sz="1100" dirty="0" smtClean="0">
                <a:solidFill>
                  <a:schemeClr val="bg1"/>
                </a:solidFill>
                <a:latin typeface="Calibri Light" pitchFamily="34" charset="0"/>
                <a:cs typeface="Calibri Light" pitchFamily="34" charset="0"/>
              </a:rPr>
            </a:br>
            <a:endParaRPr lang="en-US" sz="1100" dirty="0" smtClean="0">
              <a:solidFill>
                <a:schemeClr val="bg1"/>
              </a:solidFill>
              <a:latin typeface="Calibri Light" pitchFamily="34" charset="0"/>
              <a:cs typeface="Calibri Light" pitchFamily="34" charset="0"/>
            </a:endParaRPr>
          </a:p>
          <a:p>
            <a:r>
              <a:rPr lang="en-US" sz="1200" dirty="0" smtClean="0">
                <a:solidFill>
                  <a:srgbClr val="FFFF00"/>
                </a:solidFill>
                <a:latin typeface="Calibri Light" pitchFamily="34" charset="0"/>
                <a:cs typeface="Calibri Light" pitchFamily="34" charset="0"/>
              </a:rPr>
              <a:t>4</a:t>
            </a:r>
            <a:r>
              <a:rPr lang="en-US" sz="1200" b="1" dirty="0" smtClean="0">
                <a:solidFill>
                  <a:srgbClr val="FFFF00"/>
                </a:solidFill>
                <a:latin typeface="Calibri Light" pitchFamily="34" charset="0"/>
                <a:cs typeface="Calibri Light" pitchFamily="34" charset="0"/>
              </a:rPr>
              <a:t>.</a:t>
            </a:r>
            <a:r>
              <a:rPr lang="en-US" sz="1200" b="1" dirty="0" smtClean="0">
                <a:solidFill>
                  <a:schemeClr val="bg1"/>
                </a:solidFill>
                <a:latin typeface="Calibri Light" pitchFamily="34" charset="0"/>
                <a:cs typeface="Calibri Light" pitchFamily="34" charset="0"/>
              </a:rPr>
              <a:t>   </a:t>
            </a:r>
            <a:r>
              <a:rPr lang="en-US" sz="1200" b="1" dirty="0" smtClean="0">
                <a:solidFill>
                  <a:srgbClr val="FFC000"/>
                </a:solidFill>
                <a:latin typeface="Calibri Light" pitchFamily="34" charset="0"/>
                <a:cs typeface="Calibri Light" pitchFamily="34" charset="0"/>
              </a:rPr>
              <a:t>&gt;60% CBD, Crude Oil (not distilled), 0.3% THC. </a:t>
            </a:r>
            <a:r>
              <a:rPr lang="en-US" sz="1100" dirty="0" smtClean="0">
                <a:solidFill>
                  <a:schemeClr val="bg1"/>
                </a:solidFill>
                <a:latin typeface="Calibri Light" pitchFamily="34" charset="0"/>
                <a:cs typeface="Calibri Light" pitchFamily="34" charset="0"/>
              </a:rPr>
              <a:t>All CBD oil generally comes in three</a:t>
            </a:r>
            <a:br>
              <a:rPr lang="en-US" sz="1100" dirty="0" smtClean="0">
                <a:solidFill>
                  <a:schemeClr val="bg1"/>
                </a:solidFill>
                <a:latin typeface="Calibri Light" pitchFamily="34" charset="0"/>
                <a:cs typeface="Calibri Light" pitchFamily="34" charset="0"/>
              </a:rPr>
            </a:br>
            <a:r>
              <a:rPr lang="en-US" sz="1100" dirty="0" smtClean="0">
                <a:solidFill>
                  <a:schemeClr val="bg1"/>
                </a:solidFill>
                <a:latin typeface="Calibri Light" pitchFamily="34" charset="0"/>
                <a:cs typeface="Calibri Light" pitchFamily="34" charset="0"/>
              </a:rPr>
              <a:t>       main forms: raw, </a:t>
            </a:r>
            <a:r>
              <a:rPr lang="en-US" sz="1100" dirty="0" err="1" smtClean="0">
                <a:solidFill>
                  <a:schemeClr val="bg1"/>
                </a:solidFill>
                <a:latin typeface="Calibri Light" pitchFamily="34" charset="0"/>
                <a:cs typeface="Calibri Light" pitchFamily="34" charset="0"/>
              </a:rPr>
              <a:t>decarboxylated</a:t>
            </a:r>
            <a:r>
              <a:rPr lang="en-US" sz="1100" dirty="0" smtClean="0">
                <a:solidFill>
                  <a:schemeClr val="bg1"/>
                </a:solidFill>
                <a:latin typeface="Calibri Light" pitchFamily="34" charset="0"/>
                <a:cs typeface="Calibri Light" pitchFamily="34" charset="0"/>
              </a:rPr>
              <a:t>, winterized and distilled. Crude oil is essentially a full spectrum</a:t>
            </a:r>
            <a:br>
              <a:rPr lang="en-US" sz="1100" dirty="0" smtClean="0">
                <a:solidFill>
                  <a:schemeClr val="bg1"/>
                </a:solidFill>
                <a:latin typeface="Calibri Light" pitchFamily="34" charset="0"/>
                <a:cs typeface="Calibri Light" pitchFamily="34" charset="0"/>
              </a:rPr>
            </a:br>
            <a:r>
              <a:rPr lang="en-US" sz="1100" dirty="0" smtClean="0">
                <a:solidFill>
                  <a:schemeClr val="bg1"/>
                </a:solidFill>
                <a:latin typeface="Calibri Light" pitchFamily="34" charset="0"/>
                <a:cs typeface="Calibri Light" pitchFamily="34" charset="0"/>
              </a:rPr>
              <a:t>       product with &lt;0.3% THC but has not gone through filtration processes. As such, crude oil</a:t>
            </a:r>
            <a:br>
              <a:rPr lang="en-US" sz="1100" dirty="0" smtClean="0">
                <a:solidFill>
                  <a:schemeClr val="bg1"/>
                </a:solidFill>
                <a:latin typeface="Calibri Light" pitchFamily="34" charset="0"/>
                <a:cs typeface="Calibri Light" pitchFamily="34" charset="0"/>
              </a:rPr>
            </a:br>
            <a:r>
              <a:rPr lang="en-US" sz="1100" dirty="0" smtClean="0">
                <a:solidFill>
                  <a:schemeClr val="bg1"/>
                </a:solidFill>
                <a:latin typeface="Calibri Light" pitchFamily="34" charset="0"/>
                <a:cs typeface="Calibri Light" pitchFamily="34" charset="0"/>
              </a:rPr>
              <a:t>       will likely contain other compounds, like chlorophyll, </a:t>
            </a:r>
            <a:r>
              <a:rPr lang="en-US" sz="1100" dirty="0" err="1" smtClean="0">
                <a:solidFill>
                  <a:schemeClr val="bg1"/>
                </a:solidFill>
                <a:latin typeface="Calibri Light" pitchFamily="34" charset="0"/>
                <a:cs typeface="Calibri Light" pitchFamily="34" charset="0"/>
              </a:rPr>
              <a:t>terpenes</a:t>
            </a:r>
            <a:r>
              <a:rPr lang="en-US" sz="1100" dirty="0" smtClean="0">
                <a:solidFill>
                  <a:schemeClr val="bg1"/>
                </a:solidFill>
                <a:latin typeface="Calibri Light" pitchFamily="34" charset="0"/>
                <a:cs typeface="Calibri Light" pitchFamily="34" charset="0"/>
              </a:rPr>
              <a:t>, and microscopic plant</a:t>
            </a:r>
            <a:br>
              <a:rPr lang="en-US" sz="1100" dirty="0" smtClean="0">
                <a:solidFill>
                  <a:schemeClr val="bg1"/>
                </a:solidFill>
                <a:latin typeface="Calibri Light" pitchFamily="34" charset="0"/>
                <a:cs typeface="Calibri Light" pitchFamily="34" charset="0"/>
              </a:rPr>
            </a:br>
            <a:r>
              <a:rPr lang="en-US" sz="1100" dirty="0" smtClean="0">
                <a:solidFill>
                  <a:schemeClr val="bg1"/>
                </a:solidFill>
                <a:latin typeface="Calibri Light" pitchFamily="34" charset="0"/>
                <a:cs typeface="Calibri Light" pitchFamily="34" charset="0"/>
              </a:rPr>
              <a:t>       material. Crude oil tends to be green in color because the plant material has not been</a:t>
            </a:r>
            <a:br>
              <a:rPr lang="en-US" sz="1100" dirty="0" smtClean="0">
                <a:solidFill>
                  <a:schemeClr val="bg1"/>
                </a:solidFill>
                <a:latin typeface="Calibri Light" pitchFamily="34" charset="0"/>
                <a:cs typeface="Calibri Light" pitchFamily="34" charset="0"/>
              </a:rPr>
            </a:br>
            <a:r>
              <a:rPr lang="en-US" sz="1100" dirty="0" smtClean="0">
                <a:solidFill>
                  <a:schemeClr val="bg1"/>
                </a:solidFill>
                <a:latin typeface="Calibri Light" pitchFamily="34" charset="0"/>
                <a:cs typeface="Calibri Light" pitchFamily="34" charset="0"/>
              </a:rPr>
              <a:t>       filtered out. Typically used by OEMs for lower priced CBD products.  </a:t>
            </a:r>
            <a:br>
              <a:rPr lang="en-US" sz="1100" dirty="0" smtClean="0">
                <a:solidFill>
                  <a:schemeClr val="bg1"/>
                </a:solidFill>
                <a:latin typeface="Calibri Light" pitchFamily="34" charset="0"/>
                <a:cs typeface="Calibri Light" pitchFamily="34" charset="0"/>
              </a:rPr>
            </a:br>
            <a:endParaRPr lang="en-US" sz="1100" dirty="0" smtClean="0">
              <a:solidFill>
                <a:schemeClr val="bg1"/>
              </a:solidFill>
              <a:latin typeface="Calibri Light" pitchFamily="34" charset="0"/>
              <a:cs typeface="Calibri Light" pitchFamily="34" charset="0"/>
            </a:endParaRPr>
          </a:p>
          <a:p>
            <a:r>
              <a:rPr lang="en-US" sz="1200" dirty="0" smtClean="0">
                <a:solidFill>
                  <a:srgbClr val="FFFF00"/>
                </a:solidFill>
                <a:latin typeface="Calibri Light" pitchFamily="34" charset="0"/>
                <a:cs typeface="Calibri Light" pitchFamily="34" charset="0"/>
              </a:rPr>
              <a:t>5.    </a:t>
            </a:r>
            <a:r>
              <a:rPr lang="en-US" sz="1200" b="1" dirty="0" smtClean="0">
                <a:solidFill>
                  <a:srgbClr val="FFC000"/>
                </a:solidFill>
                <a:latin typeface="Calibri Light" pitchFamily="34" charset="0"/>
                <a:cs typeface="Calibri Light" pitchFamily="34" charset="0"/>
              </a:rPr>
              <a:t>&gt;99.7% CBD Isolate, THC 0.0% (Powder or Oil). </a:t>
            </a:r>
            <a:r>
              <a:rPr lang="en-US" sz="1100" dirty="0" smtClean="0">
                <a:solidFill>
                  <a:schemeClr val="bg1"/>
                </a:solidFill>
                <a:latin typeface="Calibri Light" pitchFamily="34" charset="0"/>
                <a:cs typeface="Calibri Light" pitchFamily="34" charset="0"/>
              </a:rPr>
              <a:t>CBD isolate is the purest form of CBD,</a:t>
            </a:r>
            <a:br>
              <a:rPr lang="en-US" sz="1100" dirty="0" smtClean="0">
                <a:solidFill>
                  <a:schemeClr val="bg1"/>
                </a:solidFill>
                <a:latin typeface="Calibri Light" pitchFamily="34" charset="0"/>
                <a:cs typeface="Calibri Light" pitchFamily="34" charset="0"/>
              </a:rPr>
            </a:br>
            <a:r>
              <a:rPr lang="en-US" sz="1100" dirty="0" smtClean="0">
                <a:solidFill>
                  <a:schemeClr val="bg1"/>
                </a:solidFill>
                <a:latin typeface="Calibri Light" pitchFamily="34" charset="0"/>
                <a:cs typeface="Calibri Light" pitchFamily="34" charset="0"/>
              </a:rPr>
              <a:t>       produced by removing all other plant compounds found in hemp including </a:t>
            </a:r>
            <a:r>
              <a:rPr lang="en-US" sz="1100" dirty="0" err="1" smtClean="0">
                <a:solidFill>
                  <a:schemeClr val="bg1"/>
                </a:solidFill>
                <a:latin typeface="Calibri Light" pitchFamily="34" charset="0"/>
                <a:cs typeface="Calibri Light" pitchFamily="34" charset="0"/>
              </a:rPr>
              <a:t>terpenes</a:t>
            </a:r>
            <a:r>
              <a:rPr lang="en-US" sz="1100" dirty="0" smtClean="0">
                <a:solidFill>
                  <a:schemeClr val="bg1"/>
                </a:solidFill>
                <a:latin typeface="Calibri Light" pitchFamily="34" charset="0"/>
                <a:cs typeface="Calibri Light" pitchFamily="34" charset="0"/>
              </a:rPr>
              <a:t>, </a:t>
            </a:r>
            <a:br>
              <a:rPr lang="en-US" sz="1100" dirty="0" smtClean="0">
                <a:solidFill>
                  <a:schemeClr val="bg1"/>
                </a:solidFill>
                <a:latin typeface="Calibri Light" pitchFamily="34" charset="0"/>
                <a:cs typeface="Calibri Light" pitchFamily="34" charset="0"/>
              </a:rPr>
            </a:br>
            <a:r>
              <a:rPr lang="en-US" sz="1100" dirty="0" smtClean="0">
                <a:solidFill>
                  <a:schemeClr val="bg1"/>
                </a:solidFill>
                <a:latin typeface="Calibri Light" pitchFamily="34" charset="0"/>
                <a:cs typeface="Calibri Light" pitchFamily="34" charset="0"/>
              </a:rPr>
              <a:t>       </a:t>
            </a:r>
            <a:r>
              <a:rPr lang="en-US" sz="1100" dirty="0" err="1" smtClean="0">
                <a:solidFill>
                  <a:schemeClr val="bg1"/>
                </a:solidFill>
                <a:latin typeface="Calibri Light" pitchFamily="34" charset="0"/>
                <a:cs typeface="Calibri Light" pitchFamily="34" charset="0"/>
              </a:rPr>
              <a:t>flavonoids</a:t>
            </a:r>
            <a:r>
              <a:rPr lang="en-US" sz="1100" dirty="0" smtClean="0">
                <a:solidFill>
                  <a:schemeClr val="bg1"/>
                </a:solidFill>
                <a:latin typeface="Calibri Light" pitchFamily="34" charset="0"/>
                <a:cs typeface="Calibri Light" pitchFamily="34" charset="0"/>
              </a:rPr>
              <a:t>, chlorophyll, and other </a:t>
            </a:r>
            <a:r>
              <a:rPr lang="en-US" sz="1100" dirty="0" err="1" smtClean="0">
                <a:solidFill>
                  <a:schemeClr val="bg1"/>
                </a:solidFill>
                <a:latin typeface="Calibri Light" pitchFamily="34" charset="0"/>
                <a:cs typeface="Calibri Light" pitchFamily="34" charset="0"/>
              </a:rPr>
              <a:t>cannabinoids</a:t>
            </a:r>
            <a:r>
              <a:rPr lang="en-US" sz="1100" dirty="0" smtClean="0">
                <a:solidFill>
                  <a:schemeClr val="bg1"/>
                </a:solidFill>
                <a:latin typeface="Calibri Light" pitchFamily="34" charset="0"/>
                <a:cs typeface="Calibri Light" pitchFamily="34" charset="0"/>
              </a:rPr>
              <a:t>. The highly refined CBD is then combined</a:t>
            </a:r>
            <a:br>
              <a:rPr lang="en-US" sz="1100" dirty="0" smtClean="0">
                <a:solidFill>
                  <a:schemeClr val="bg1"/>
                </a:solidFill>
                <a:latin typeface="Calibri Light" pitchFamily="34" charset="0"/>
                <a:cs typeface="Calibri Light" pitchFamily="34" charset="0"/>
              </a:rPr>
            </a:br>
            <a:r>
              <a:rPr lang="en-US" sz="1100" dirty="0" smtClean="0">
                <a:solidFill>
                  <a:schemeClr val="bg1"/>
                </a:solidFill>
                <a:latin typeface="Calibri Light" pitchFamily="34" charset="0"/>
                <a:cs typeface="Calibri Light" pitchFamily="34" charset="0"/>
              </a:rPr>
              <a:t>       with a base like coconut or MCT oil for a final product that’s usually flavorless, nearly</a:t>
            </a:r>
            <a:br>
              <a:rPr lang="en-US" sz="1100" dirty="0" smtClean="0">
                <a:solidFill>
                  <a:schemeClr val="bg1"/>
                </a:solidFill>
                <a:latin typeface="Calibri Light" pitchFamily="34" charset="0"/>
                <a:cs typeface="Calibri Light" pitchFamily="34" charset="0"/>
              </a:rPr>
            </a:br>
            <a:r>
              <a:rPr lang="en-US" sz="1100" dirty="0" smtClean="0">
                <a:solidFill>
                  <a:schemeClr val="bg1"/>
                </a:solidFill>
                <a:latin typeface="Calibri Light" pitchFamily="34" charset="0"/>
                <a:cs typeface="Calibri Light" pitchFamily="34" charset="0"/>
              </a:rPr>
              <a:t>       transparent, and extremely fluid. It is also available as a powder</a:t>
            </a:r>
          </a:p>
          <a:p>
            <a:r>
              <a:rPr lang="en-US" sz="1200" dirty="0" smtClean="0">
                <a:solidFill>
                  <a:srgbClr val="FFFF00"/>
                </a:solidFill>
              </a:rPr>
              <a:t/>
            </a:r>
            <a:br>
              <a:rPr lang="en-US" sz="1200" dirty="0" smtClean="0">
                <a:solidFill>
                  <a:srgbClr val="FFFF00"/>
                </a:solidFill>
              </a:rPr>
            </a:br>
            <a:endParaRPr lang="en-US" sz="1200" dirty="0" smtClean="0">
              <a:solidFill>
                <a:srgbClr val="FFFF00"/>
              </a:solidFill>
            </a:endParaRPr>
          </a:p>
          <a:p>
            <a:pPr marL="228600" indent="-228600"/>
            <a:r>
              <a:rPr lang="en-US" sz="1200" dirty="0" smtClean="0">
                <a:solidFill>
                  <a:schemeClr val="bg1"/>
                </a:solidFill>
              </a:rPr>
              <a:t/>
            </a:r>
            <a:br>
              <a:rPr lang="en-US" sz="1200" dirty="0" smtClean="0">
                <a:solidFill>
                  <a:schemeClr val="bg1"/>
                </a:solidFill>
              </a:rPr>
            </a:br>
            <a:endParaRPr lang="en-US" sz="1200" dirty="0">
              <a:solidFill>
                <a:schemeClr val="bg1"/>
              </a:solidFill>
            </a:endParaRPr>
          </a:p>
        </p:txBody>
      </p:sp>
      <p:pic>
        <p:nvPicPr>
          <p:cNvPr id="28" name="Picture 27" descr="1000mg_CBG_Oil_Watermelon_clipped_rev_1.png"/>
          <p:cNvPicPr>
            <a:picLocks noChangeAspect="1"/>
          </p:cNvPicPr>
          <p:nvPr/>
        </p:nvPicPr>
        <p:blipFill>
          <a:blip r:embed="rId2" cstate="print"/>
          <a:stretch>
            <a:fillRect/>
          </a:stretch>
        </p:blipFill>
        <p:spPr>
          <a:xfrm>
            <a:off x="6243966" y="255182"/>
            <a:ext cx="3787842" cy="3787842"/>
          </a:xfrm>
          <a:prstGeom prst="rect">
            <a:avLst/>
          </a:prstGeom>
        </p:spPr>
      </p:pic>
      <p:sp>
        <p:nvSpPr>
          <p:cNvPr id="30" name="TextBox 29"/>
          <p:cNvSpPr txBox="1"/>
          <p:nvPr/>
        </p:nvSpPr>
        <p:spPr>
          <a:xfrm>
            <a:off x="7368365" y="3880877"/>
            <a:ext cx="1669312" cy="2569934"/>
          </a:xfrm>
          <a:prstGeom prst="rect">
            <a:avLst/>
          </a:prstGeom>
          <a:noFill/>
        </p:spPr>
        <p:txBody>
          <a:bodyPr wrap="square" rtlCol="0">
            <a:spAutoFit/>
          </a:bodyPr>
          <a:lstStyle/>
          <a:p>
            <a:r>
              <a:rPr lang="en-US" sz="1100" dirty="0" smtClean="0">
                <a:solidFill>
                  <a:srgbClr val="FFFF00"/>
                </a:solidFill>
                <a:effectLst>
                  <a:outerShdw blurRad="76200" dist="76200" dir="10200000" algn="br" rotWithShape="0">
                    <a:prstClr val="black">
                      <a:alpha val="76000"/>
                    </a:prstClr>
                  </a:outerShdw>
                </a:effectLst>
              </a:rPr>
              <a:t>6.</a:t>
            </a:r>
            <a:r>
              <a:rPr lang="en-US" sz="1100" dirty="0" smtClean="0">
                <a:effectLst>
                  <a:outerShdw blurRad="76200" dist="76200" dir="10200000" algn="br" rotWithShape="0">
                    <a:prstClr val="black">
                      <a:alpha val="76000"/>
                    </a:prstClr>
                  </a:outerShdw>
                </a:effectLst>
              </a:rPr>
              <a:t> </a:t>
            </a:r>
            <a:r>
              <a:rPr lang="en-US" sz="1100" dirty="0" smtClean="0">
                <a:solidFill>
                  <a:srgbClr val="FFFF00"/>
                </a:solidFill>
                <a:effectLst>
                  <a:outerShdw blurRad="76200" dist="76200" dir="10200000" algn="br" rotWithShape="0">
                    <a:prstClr val="black">
                      <a:alpha val="76000"/>
                    </a:prstClr>
                  </a:outerShdw>
                </a:effectLst>
              </a:rPr>
              <a:t>CBG.</a:t>
            </a:r>
            <a:r>
              <a:rPr lang="en-US" sz="1100" dirty="0" smtClean="0">
                <a:effectLst>
                  <a:outerShdw blurRad="76200" dist="76200" dir="10200000" algn="br" rotWithShape="0">
                    <a:prstClr val="black">
                      <a:alpha val="76000"/>
                    </a:prstClr>
                  </a:outerShdw>
                </a:effectLst>
              </a:rPr>
              <a:t> </a:t>
            </a:r>
            <a:r>
              <a:rPr lang="en-US" sz="1000" dirty="0" smtClean="0">
                <a:latin typeface="Calibri" pitchFamily="34" charset="0"/>
                <a:cs typeface="Calibri" pitchFamily="34" charset="0"/>
              </a:rPr>
              <a:t>Is much like an isolate as it only contains CBG. OEMs make products that become popular through use and medicinal effect.  Other Isolates are CBC, CBN and CBC. All have their individual properties and cater to certain ailments. CBD and other </a:t>
            </a:r>
            <a:r>
              <a:rPr lang="en-US" sz="1000" dirty="0" err="1" smtClean="0">
                <a:latin typeface="Calibri" pitchFamily="34" charset="0"/>
                <a:cs typeface="Calibri" pitchFamily="34" charset="0"/>
              </a:rPr>
              <a:t>cannabinoids</a:t>
            </a:r>
            <a:r>
              <a:rPr lang="en-US" sz="1000" dirty="0" smtClean="0">
                <a:latin typeface="Calibri" pitchFamily="34" charset="0"/>
                <a:cs typeface="Calibri" pitchFamily="34" charset="0"/>
              </a:rPr>
              <a:t> can be added back in. Currently, the market for these isolates is just emerging and priced significantly above typically offered CBD products. </a:t>
            </a:r>
            <a:endParaRPr lang="en-US" sz="1000" dirty="0">
              <a:latin typeface="Calibri" pitchFamily="34" charset="0"/>
              <a:cs typeface="Calibri" pitchFamily="34" charset="0"/>
            </a:endParaRPr>
          </a:p>
        </p:txBody>
      </p:sp>
      <p:sp>
        <p:nvSpPr>
          <p:cNvPr id="31" name="TextBox 30">
            <a:extLst>
              <a:ext uri="{FF2B5EF4-FFF2-40B4-BE49-F238E27FC236}">
                <a16:creationId xmlns="" xmlns:a16="http://schemas.microsoft.com/office/drawing/2014/main" id="{128FC7FC-563A-435A-8A0D-4E69B5301F28}"/>
              </a:ext>
            </a:extLst>
          </p:cNvPr>
          <p:cNvSpPr txBox="1"/>
          <p:nvPr/>
        </p:nvSpPr>
        <p:spPr>
          <a:xfrm>
            <a:off x="1127087" y="225574"/>
            <a:ext cx="4954736" cy="5909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nSpc>
                <a:spcPct val="90000"/>
              </a:lnSpc>
            </a:pPr>
            <a:r>
              <a:rPr lang="en-US" sz="3600" i="1" dirty="0" smtClean="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rPr>
              <a:t>Product Descriptions</a:t>
            </a:r>
            <a:endParaRPr lang="en-US" sz="3600" i="1" dirty="0">
              <a:ln w="10160">
                <a:solidFill>
                  <a:schemeClr val="accent5"/>
                </a:solidFill>
                <a:prstDash val="solid"/>
              </a:ln>
              <a:solidFill>
                <a:srgbClr val="FFD757"/>
              </a:solidFill>
              <a:effectLst>
                <a:outerShdw blurRad="38100" dist="22860" dir="5400000" algn="tl" rotWithShape="0">
                  <a:srgbClr val="000000">
                    <a:alpha val="30000"/>
                  </a:srgbClr>
                </a:outerShdw>
              </a:effectLst>
              <a:latin typeface="HP Simplified Light" panose="020B0404020204020204" pitchFamily="34" charset="0"/>
            </a:endParaRPr>
          </a:p>
        </p:txBody>
      </p:sp>
      <p:cxnSp>
        <p:nvCxnSpPr>
          <p:cNvPr id="32" name="Straight Connector 31">
            <a:extLst>
              <a:ext uri="{FF2B5EF4-FFF2-40B4-BE49-F238E27FC236}">
                <a16:creationId xmlns="" xmlns:a16="http://schemas.microsoft.com/office/drawing/2014/main" id="{148B21D5-DBFF-4F58-A8AC-02924E062B8B}"/>
              </a:ext>
            </a:extLst>
          </p:cNvPr>
          <p:cNvCxnSpPr>
            <a:cxnSpLocks/>
          </p:cNvCxnSpPr>
          <p:nvPr/>
        </p:nvCxnSpPr>
        <p:spPr>
          <a:xfrm>
            <a:off x="-21266" y="874785"/>
            <a:ext cx="720887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81050" y="6419850"/>
            <a:ext cx="3552825" cy="230832"/>
          </a:xfrm>
          <a:prstGeom prst="rect">
            <a:avLst/>
          </a:prstGeom>
          <a:noFill/>
        </p:spPr>
        <p:txBody>
          <a:bodyPr wrap="square" rtlCol="0">
            <a:spAutoFit/>
          </a:bodyPr>
          <a:lstStyle/>
          <a:p>
            <a:r>
              <a:rPr lang="en-US" sz="900" dirty="0" smtClean="0">
                <a:solidFill>
                  <a:srgbClr val="FF0000"/>
                </a:solidFill>
                <a:latin typeface="Calibri Light" pitchFamily="34" charset="0"/>
                <a:cs typeface="Calibri Light" pitchFamily="34" charset="0"/>
              </a:rPr>
              <a:t>*  </a:t>
            </a:r>
            <a:r>
              <a:rPr lang="en-US" sz="900" i="1" dirty="0" smtClean="0">
                <a:solidFill>
                  <a:schemeClr val="bg1"/>
                </a:solidFill>
                <a:latin typeface="Calibri Light" pitchFamily="34" charset="0"/>
                <a:cs typeface="Calibri Light" pitchFamily="34" charset="0"/>
              </a:rPr>
              <a:t>As shown on the Certificate of Analysis</a:t>
            </a:r>
            <a:endParaRPr lang="en-US" sz="900" i="1" dirty="0">
              <a:solidFill>
                <a:srgbClr val="FF0000"/>
              </a:solidFill>
              <a:latin typeface="Calibri Light" pitchFamily="34" charset="0"/>
              <a:cs typeface="Calibri Light" pitchFamily="34" charset="0"/>
            </a:endParaRPr>
          </a:p>
        </p:txBody>
      </p:sp>
      <p:sp>
        <p:nvSpPr>
          <p:cNvPr id="18" name="TextBox 17"/>
          <p:cNvSpPr txBox="1"/>
          <p:nvPr/>
        </p:nvSpPr>
        <p:spPr>
          <a:xfrm>
            <a:off x="7279652" y="6531485"/>
            <a:ext cx="2007223" cy="215444"/>
          </a:xfrm>
          <a:prstGeom prst="rect">
            <a:avLst/>
          </a:prstGeom>
          <a:noFill/>
        </p:spPr>
        <p:txBody>
          <a:bodyPr wrap="square" rtlCol="0">
            <a:spAutoFit/>
          </a:bodyPr>
          <a:lstStyle/>
          <a:p>
            <a:r>
              <a:rPr lang="en-US" sz="800" dirty="0" smtClean="0">
                <a:solidFill>
                  <a:schemeClr val="tx2"/>
                </a:solidFill>
              </a:rPr>
              <a:t>© </a:t>
            </a:r>
            <a:r>
              <a:rPr lang="en-US" sz="800" dirty="0" smtClean="0">
                <a:solidFill>
                  <a:schemeClr val="tx2"/>
                </a:solidFill>
                <a:latin typeface="Calibri" pitchFamily="34" charset="0"/>
                <a:cs typeface="Calibri" pitchFamily="34" charset="0"/>
              </a:rPr>
              <a:t>2020 </a:t>
            </a:r>
            <a:r>
              <a:rPr lang="en-US" sz="800" dirty="0" err="1" smtClean="0">
                <a:solidFill>
                  <a:schemeClr val="tx2"/>
                </a:solidFill>
                <a:latin typeface="Calibri" pitchFamily="34" charset="0"/>
                <a:cs typeface="Calibri" pitchFamily="34" charset="0"/>
              </a:rPr>
              <a:t>HyperNovaTN</a:t>
            </a:r>
            <a:r>
              <a:rPr lang="en-US" sz="800" dirty="0" smtClean="0">
                <a:solidFill>
                  <a:schemeClr val="tx2"/>
                </a:solidFill>
                <a:latin typeface="Calibri" pitchFamily="34" charset="0"/>
                <a:cs typeface="Calibri" pitchFamily="34" charset="0"/>
              </a:rPr>
              <a:t>, LLC    </a:t>
            </a:r>
            <a:endParaRPr lang="en-US" sz="800" dirty="0">
              <a:solidFill>
                <a:schemeClr val="tx2"/>
              </a:solidFill>
              <a:latin typeface="Calibri" pitchFamily="34" charset="0"/>
              <a:cs typeface="Calibri" pitchFamily="34" charset="0"/>
            </a:endParaRPr>
          </a:p>
        </p:txBody>
      </p:sp>
      <p:sp>
        <p:nvSpPr>
          <p:cNvPr id="19" name="TextBox 18"/>
          <p:cNvSpPr txBox="1"/>
          <p:nvPr/>
        </p:nvSpPr>
        <p:spPr>
          <a:xfrm>
            <a:off x="8591550" y="6441043"/>
            <a:ext cx="552450" cy="369332"/>
          </a:xfrm>
          <a:prstGeom prst="rect">
            <a:avLst/>
          </a:prstGeom>
          <a:noFill/>
        </p:spPr>
        <p:txBody>
          <a:bodyPr wrap="square" rtlCol="0">
            <a:spAutoFit/>
          </a:bodyPr>
          <a:lstStyle/>
          <a:p>
            <a:r>
              <a:rPr lang="en-US" dirty="0" smtClean="0">
                <a:solidFill>
                  <a:schemeClr val="bg1"/>
                </a:solidFill>
              </a:rPr>
              <a:t>9</a:t>
            </a:r>
            <a:endParaRPr lang="en-US" dirty="0">
              <a:solidFill>
                <a:schemeClr val="bg1"/>
              </a:solidFill>
            </a:endParaRPr>
          </a:p>
        </p:txBody>
      </p:sp>
      <p:pic>
        <p:nvPicPr>
          <p:cNvPr id="16" name="Picture 1">
            <a:hlinkClick r:id="rId3" action="ppaction://hlinksldjump"/>
          </p:cNvPr>
          <p:cNvPicPr>
            <a:picLocks noChangeAspect="1" noChangeArrowheads="1"/>
          </p:cNvPicPr>
          <p:nvPr/>
        </p:nvPicPr>
        <p:blipFill>
          <a:blip r:embed="rId4" cstate="print"/>
          <a:srcRect/>
          <a:stretch>
            <a:fillRect/>
          </a:stretch>
        </p:blipFill>
        <p:spPr bwMode="auto">
          <a:xfrm>
            <a:off x="323377" y="127593"/>
            <a:ext cx="692030" cy="685800"/>
          </a:xfrm>
          <a:prstGeom prst="rect">
            <a:avLst/>
          </a:prstGeom>
          <a:noFill/>
          <a:ln w="9525">
            <a:noFill/>
            <a:miter lim="800000"/>
            <a:headEnd/>
            <a:tailEnd/>
          </a:ln>
          <a:effectLst/>
        </p:spPr>
      </p:pic>
    </p:spTree>
    <p:extLst>
      <p:ext uri="{BB962C8B-B14F-4D97-AF65-F5344CB8AC3E}">
        <p14:creationId xmlns="" xmlns:p14="http://schemas.microsoft.com/office/powerpoint/2010/main" val="1006555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12">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3DE61"/>
      </a:hlink>
      <a:folHlink>
        <a:srgbClr val="FFFFF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72332</TotalTime>
  <Words>3080</Words>
  <Application>Microsoft Office PowerPoint</Application>
  <PresentationFormat>On-screen Show (4:3)</PresentationFormat>
  <Paragraphs>722</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Facet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Lawson</dc:creator>
  <cp:lastModifiedBy>0wner</cp:lastModifiedBy>
  <cp:revision>378</cp:revision>
  <cp:lastPrinted>2018-03-14T18:46:12Z</cp:lastPrinted>
  <dcterms:created xsi:type="dcterms:W3CDTF">2017-09-30T18:27:24Z</dcterms:created>
  <dcterms:modified xsi:type="dcterms:W3CDTF">2021-07-29T17:25:38Z</dcterms:modified>
</cp:coreProperties>
</file>